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474" r:id="rId2"/>
    <p:sldId id="585" r:id="rId3"/>
    <p:sldId id="586" r:id="rId4"/>
    <p:sldId id="587" r:id="rId5"/>
    <p:sldId id="588" r:id="rId6"/>
    <p:sldId id="589" r:id="rId7"/>
    <p:sldId id="590" r:id="rId8"/>
    <p:sldId id="591" r:id="rId9"/>
    <p:sldId id="592" r:id="rId10"/>
    <p:sldId id="593" r:id="rId11"/>
    <p:sldId id="594" r:id="rId12"/>
    <p:sldId id="595" r:id="rId13"/>
    <p:sldId id="596" r:id="rId14"/>
    <p:sldId id="597" r:id="rId15"/>
    <p:sldId id="557" r:id="rId16"/>
    <p:sldId id="558" r:id="rId17"/>
    <p:sldId id="559" r:id="rId18"/>
    <p:sldId id="560" r:id="rId19"/>
    <p:sldId id="561" r:id="rId20"/>
    <p:sldId id="562" r:id="rId21"/>
    <p:sldId id="563" r:id="rId22"/>
    <p:sldId id="565" r:id="rId23"/>
    <p:sldId id="573" r:id="rId24"/>
    <p:sldId id="574" r:id="rId25"/>
    <p:sldId id="575" r:id="rId26"/>
    <p:sldId id="576" r:id="rId27"/>
    <p:sldId id="577" r:id="rId28"/>
    <p:sldId id="578" r:id="rId29"/>
    <p:sldId id="579" r:id="rId30"/>
    <p:sldId id="520" r:id="rId31"/>
    <p:sldId id="582" r:id="rId32"/>
    <p:sldId id="521" r:id="rId33"/>
    <p:sldId id="568" r:id="rId34"/>
    <p:sldId id="580" r:id="rId35"/>
    <p:sldId id="583" r:id="rId36"/>
    <p:sldId id="570" r:id="rId37"/>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helvetica" panose="020B0604020202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Ubuntu" panose="020B0504030602030204" pitchFamily="34"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B56"/>
    <a:srgbClr val="FF0062"/>
    <a:srgbClr val="FFA5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2" d="100"/>
          <a:sy n="72" d="100"/>
        </p:scale>
        <p:origin x="6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08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5187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45483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09292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DCCFB44-A862-479B-BE2C-2441143E5171}" type="datetimeFigureOut">
              <a:rPr lang="es-CO" smtClean="0"/>
              <a:t>1/08/2022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4076AD98-0019-4938-BC07-EAA4EBD70C1E}"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2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424438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DCCFB44-A862-479B-BE2C-2441143E5171}" type="datetimeFigureOut">
              <a:rPr lang="es-CO" smtClean="0"/>
              <a:t>1/08/2022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313640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DCCFB44-A862-479B-BE2C-2441143E5171}" type="datetimeFigureOut">
              <a:rPr lang="es-CO" smtClean="0"/>
              <a:t>1/08/2022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81249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DCCFB44-A862-479B-BE2C-2441143E5171}" type="datetimeFigureOut">
              <a:rPr lang="es-CO" smtClean="0"/>
              <a:t>1/08/2022</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292688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76AD98-0019-4938-BC07-EAA4EBD70C1E}" type="slidenum">
              <a:rPr lang="es-CO" smtClean="0"/>
              <a:t>‹Nº›</a:t>
            </a:fld>
            <a:endParaRPr lang="es-CO"/>
          </a:p>
        </p:txBody>
      </p:sp>
    </p:spTree>
    <p:extLst>
      <p:ext uri="{BB962C8B-B14F-4D97-AF65-F5344CB8AC3E}">
        <p14:creationId xmlns:p14="http://schemas.microsoft.com/office/powerpoint/2010/main" val="352653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DCCFB44-A862-479B-BE2C-2441143E5171}" type="datetimeFigureOut">
              <a:rPr lang="es-CO" smtClean="0"/>
              <a:t>1/08/2022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4076AD98-0019-4938-BC07-EAA4EBD70C1E}" type="slidenum">
              <a:rPr lang="es-CO" smtClean="0"/>
              <a:t>‹Nº›</a:t>
            </a:fld>
            <a:endParaRPr lang="es-CO"/>
          </a:p>
        </p:txBody>
      </p:sp>
    </p:spTree>
    <p:extLst>
      <p:ext uri="{BB962C8B-B14F-4D97-AF65-F5344CB8AC3E}">
        <p14:creationId xmlns:p14="http://schemas.microsoft.com/office/powerpoint/2010/main" val="172619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CCFB44-A862-479B-BE2C-2441143E5171}" type="datetimeFigureOut">
              <a:rPr lang="es-CO" smtClean="0"/>
              <a:t>1/08/2022</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76AD98-0019-4938-BC07-EAA4EBD70C1E}" type="slidenum">
              <a:rPr lang="es-CO" smtClean="0"/>
              <a:t>‹Nº›</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478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276790" y="191748"/>
            <a:ext cx="5603974" cy="523220"/>
          </a:xfrm>
          <a:prstGeom prst="rect">
            <a:avLst/>
          </a:prstGeom>
          <a:noFill/>
        </p:spPr>
        <p:txBody>
          <a:bodyPr wrap="square" rtlCol="0">
            <a:spAutoFit/>
          </a:bodyPr>
          <a:lstStyle/>
          <a:p>
            <a:r>
              <a:rPr lang="es-ES" sz="2800" b="1" dirty="0">
                <a:solidFill>
                  <a:srgbClr val="FF0062"/>
                </a:solidFill>
                <a:latin typeface="Ubuntu" panose="020B0504030602030204" pitchFamily="34" charset="0"/>
              </a:rPr>
              <a:t>     Programación Básica</a:t>
            </a:r>
          </a:p>
        </p:txBody>
      </p:sp>
      <p:sp>
        <p:nvSpPr>
          <p:cNvPr id="53" name="CuadroTexto 52">
            <a:extLst>
              <a:ext uri="{FF2B5EF4-FFF2-40B4-BE49-F238E27FC236}">
                <a16:creationId xmlns:a16="http://schemas.microsoft.com/office/drawing/2014/main" id="{7A474AAF-DA68-40BF-AAFC-098A195705FF}"/>
              </a:ext>
            </a:extLst>
          </p:cNvPr>
          <p:cNvSpPr txBox="1"/>
          <p:nvPr/>
        </p:nvSpPr>
        <p:spPr>
          <a:xfrm>
            <a:off x="1492785" y="2553184"/>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Modelamiento Orientado a Objetos</a:t>
            </a:r>
          </a:p>
        </p:txBody>
      </p:sp>
      <p:grpSp>
        <p:nvGrpSpPr>
          <p:cNvPr id="54" name="Group 32">
            <a:extLst>
              <a:ext uri="{FF2B5EF4-FFF2-40B4-BE49-F238E27FC236}">
                <a16:creationId xmlns:a16="http://schemas.microsoft.com/office/drawing/2014/main" id="{45A0B953-FFFB-4BF9-974F-CED4F3488532}"/>
              </a:ext>
            </a:extLst>
          </p:cNvPr>
          <p:cNvGrpSpPr>
            <a:grpSpLocks/>
          </p:cNvGrpSpPr>
          <p:nvPr/>
        </p:nvGrpSpPr>
        <p:grpSpPr bwMode="auto">
          <a:xfrm>
            <a:off x="1027911" y="2599402"/>
            <a:ext cx="390047" cy="369280"/>
            <a:chOff x="2078" y="1680"/>
            <a:chExt cx="1615" cy="1615"/>
          </a:xfrm>
        </p:grpSpPr>
        <p:sp>
          <p:nvSpPr>
            <p:cNvPr id="55" name="Oval 33">
              <a:extLst>
                <a:ext uri="{FF2B5EF4-FFF2-40B4-BE49-F238E27FC236}">
                  <a16:creationId xmlns:a16="http://schemas.microsoft.com/office/drawing/2014/main" id="{CE523D3D-3352-42D7-B1C5-15F900D83479}"/>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56" name="Oval 34">
              <a:extLst>
                <a:ext uri="{FF2B5EF4-FFF2-40B4-BE49-F238E27FC236}">
                  <a16:creationId xmlns:a16="http://schemas.microsoft.com/office/drawing/2014/main" id="{A46968FC-66D9-4DBF-B80B-0A8C6D1E25D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72" name="Oval 35">
              <a:extLst>
                <a:ext uri="{FF2B5EF4-FFF2-40B4-BE49-F238E27FC236}">
                  <a16:creationId xmlns:a16="http://schemas.microsoft.com/office/drawing/2014/main" id="{3C748AE9-538B-4FAA-ADA1-FE9EDE3B7315}"/>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3" name="Oval 36">
              <a:extLst>
                <a:ext uri="{FF2B5EF4-FFF2-40B4-BE49-F238E27FC236}">
                  <a16:creationId xmlns:a16="http://schemas.microsoft.com/office/drawing/2014/main" id="{94A0EBA1-AB6D-473C-99C4-7C26AEFB855A}"/>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4" name="Oval 37">
              <a:extLst>
                <a:ext uri="{FF2B5EF4-FFF2-40B4-BE49-F238E27FC236}">
                  <a16:creationId xmlns:a16="http://schemas.microsoft.com/office/drawing/2014/main" id="{29BEFE84-D5C2-4214-A7B0-642A616043A8}"/>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5" name="Oval 38">
              <a:extLst>
                <a:ext uri="{FF2B5EF4-FFF2-40B4-BE49-F238E27FC236}">
                  <a16:creationId xmlns:a16="http://schemas.microsoft.com/office/drawing/2014/main" id="{EF34D131-991C-4253-97A9-78361BDFF79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44" name="CuadroTexto 43">
            <a:extLst>
              <a:ext uri="{FF2B5EF4-FFF2-40B4-BE49-F238E27FC236}">
                <a16:creationId xmlns:a16="http://schemas.microsoft.com/office/drawing/2014/main" id="{607634E9-5BA3-4183-BE9D-142B4D72C308}"/>
              </a:ext>
            </a:extLst>
          </p:cNvPr>
          <p:cNvSpPr txBox="1"/>
          <p:nvPr/>
        </p:nvSpPr>
        <p:spPr>
          <a:xfrm>
            <a:off x="1492785" y="3226889"/>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Lenguaje de Modelado Unificado (UML)</a:t>
            </a:r>
          </a:p>
        </p:txBody>
      </p:sp>
      <p:grpSp>
        <p:nvGrpSpPr>
          <p:cNvPr id="46" name="Group 32">
            <a:extLst>
              <a:ext uri="{FF2B5EF4-FFF2-40B4-BE49-F238E27FC236}">
                <a16:creationId xmlns:a16="http://schemas.microsoft.com/office/drawing/2014/main" id="{31C8EAE2-DFB7-4716-85DF-D42066E8D0CC}"/>
              </a:ext>
            </a:extLst>
          </p:cNvPr>
          <p:cNvGrpSpPr>
            <a:grpSpLocks/>
          </p:cNvGrpSpPr>
          <p:nvPr/>
        </p:nvGrpSpPr>
        <p:grpSpPr bwMode="auto">
          <a:xfrm>
            <a:off x="1027911" y="3273107"/>
            <a:ext cx="390047" cy="369280"/>
            <a:chOff x="2078" y="1680"/>
            <a:chExt cx="1615" cy="1615"/>
          </a:xfrm>
        </p:grpSpPr>
        <p:sp>
          <p:nvSpPr>
            <p:cNvPr id="47" name="Oval 33">
              <a:extLst>
                <a:ext uri="{FF2B5EF4-FFF2-40B4-BE49-F238E27FC236}">
                  <a16:creationId xmlns:a16="http://schemas.microsoft.com/office/drawing/2014/main" id="{71FB031E-2A03-4D6B-A8DB-B68B96628DA8}"/>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48" name="Oval 34">
              <a:extLst>
                <a:ext uri="{FF2B5EF4-FFF2-40B4-BE49-F238E27FC236}">
                  <a16:creationId xmlns:a16="http://schemas.microsoft.com/office/drawing/2014/main" id="{DE098A21-81E7-452C-ABB1-FF1C84FB9A86}"/>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49" name="Oval 35">
              <a:extLst>
                <a:ext uri="{FF2B5EF4-FFF2-40B4-BE49-F238E27FC236}">
                  <a16:creationId xmlns:a16="http://schemas.microsoft.com/office/drawing/2014/main" id="{4533D9C9-79A4-4121-8B8A-C8ED70A3E8E1}"/>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50" name="Oval 36">
              <a:extLst>
                <a:ext uri="{FF2B5EF4-FFF2-40B4-BE49-F238E27FC236}">
                  <a16:creationId xmlns:a16="http://schemas.microsoft.com/office/drawing/2014/main" id="{5DA57090-11A4-4C02-A50F-97992D2B6E7B}"/>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51" name="Oval 37">
              <a:extLst>
                <a:ext uri="{FF2B5EF4-FFF2-40B4-BE49-F238E27FC236}">
                  <a16:creationId xmlns:a16="http://schemas.microsoft.com/office/drawing/2014/main" id="{EC1F6F2F-9886-455F-8413-A85A8CE176D1}"/>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52" name="Oval 38">
              <a:extLst>
                <a:ext uri="{FF2B5EF4-FFF2-40B4-BE49-F238E27FC236}">
                  <a16:creationId xmlns:a16="http://schemas.microsoft.com/office/drawing/2014/main" id="{26A527F6-2571-47C9-BAA0-CB0C7F096001}"/>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57" name="CuadroTexto 56">
            <a:extLst>
              <a:ext uri="{FF2B5EF4-FFF2-40B4-BE49-F238E27FC236}">
                <a16:creationId xmlns:a16="http://schemas.microsoft.com/office/drawing/2014/main" id="{951ACB7C-2C51-4C53-8DC6-BA0FB1A177C3}"/>
              </a:ext>
            </a:extLst>
          </p:cNvPr>
          <p:cNvSpPr txBox="1"/>
          <p:nvPr/>
        </p:nvSpPr>
        <p:spPr>
          <a:xfrm>
            <a:off x="1492785" y="3992979"/>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Diagramas de Clases</a:t>
            </a:r>
          </a:p>
        </p:txBody>
      </p:sp>
      <p:grpSp>
        <p:nvGrpSpPr>
          <p:cNvPr id="58" name="Group 32">
            <a:extLst>
              <a:ext uri="{FF2B5EF4-FFF2-40B4-BE49-F238E27FC236}">
                <a16:creationId xmlns:a16="http://schemas.microsoft.com/office/drawing/2014/main" id="{88A41CBA-F0C5-43D7-814D-809955D03904}"/>
              </a:ext>
            </a:extLst>
          </p:cNvPr>
          <p:cNvGrpSpPr>
            <a:grpSpLocks/>
          </p:cNvGrpSpPr>
          <p:nvPr/>
        </p:nvGrpSpPr>
        <p:grpSpPr bwMode="auto">
          <a:xfrm>
            <a:off x="1027911" y="4039197"/>
            <a:ext cx="390047" cy="369280"/>
            <a:chOff x="2078" y="1680"/>
            <a:chExt cx="1615" cy="1615"/>
          </a:xfrm>
        </p:grpSpPr>
        <p:sp>
          <p:nvSpPr>
            <p:cNvPr id="59" name="Oval 33">
              <a:extLst>
                <a:ext uri="{FF2B5EF4-FFF2-40B4-BE49-F238E27FC236}">
                  <a16:creationId xmlns:a16="http://schemas.microsoft.com/office/drawing/2014/main" id="{80FB3A2B-61EF-41ED-B308-FCD2282684D6}"/>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5" name="Oval 34">
              <a:extLst>
                <a:ext uri="{FF2B5EF4-FFF2-40B4-BE49-F238E27FC236}">
                  <a16:creationId xmlns:a16="http://schemas.microsoft.com/office/drawing/2014/main" id="{3692B322-CEE7-4EE5-A196-B0776953151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6" name="Oval 35">
              <a:extLst>
                <a:ext uri="{FF2B5EF4-FFF2-40B4-BE49-F238E27FC236}">
                  <a16:creationId xmlns:a16="http://schemas.microsoft.com/office/drawing/2014/main" id="{045738EC-7DE8-4F58-933D-BC320C599F72}"/>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7" name="Oval 36">
              <a:extLst>
                <a:ext uri="{FF2B5EF4-FFF2-40B4-BE49-F238E27FC236}">
                  <a16:creationId xmlns:a16="http://schemas.microsoft.com/office/drawing/2014/main" id="{8B81CB6B-BC31-43A7-9555-F290FE2FFAD6}"/>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8" name="Oval 37">
              <a:extLst>
                <a:ext uri="{FF2B5EF4-FFF2-40B4-BE49-F238E27FC236}">
                  <a16:creationId xmlns:a16="http://schemas.microsoft.com/office/drawing/2014/main" id="{A1024D62-0410-456F-81AA-3200B86577D4}"/>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69" name="Oval 38">
              <a:extLst>
                <a:ext uri="{FF2B5EF4-FFF2-40B4-BE49-F238E27FC236}">
                  <a16:creationId xmlns:a16="http://schemas.microsoft.com/office/drawing/2014/main" id="{024EB672-61F0-4978-8CBD-0EEE245871F8}"/>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8" name="CuadroTexto 27">
            <a:extLst>
              <a:ext uri="{FF2B5EF4-FFF2-40B4-BE49-F238E27FC236}">
                <a16:creationId xmlns:a16="http://schemas.microsoft.com/office/drawing/2014/main" id="{D8F24EDB-BD0D-4957-87B5-0060D657B2AE}"/>
              </a:ext>
            </a:extLst>
          </p:cNvPr>
          <p:cNvSpPr txBox="1"/>
          <p:nvPr/>
        </p:nvSpPr>
        <p:spPr>
          <a:xfrm>
            <a:off x="1492785" y="4759069"/>
            <a:ext cx="8585990"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Diagramas de Casos de Uso</a:t>
            </a:r>
          </a:p>
        </p:txBody>
      </p:sp>
      <p:grpSp>
        <p:nvGrpSpPr>
          <p:cNvPr id="29" name="Group 32">
            <a:extLst>
              <a:ext uri="{FF2B5EF4-FFF2-40B4-BE49-F238E27FC236}">
                <a16:creationId xmlns:a16="http://schemas.microsoft.com/office/drawing/2014/main" id="{671CC2EA-C698-44AF-8AAA-7A1D190DEC1C}"/>
              </a:ext>
            </a:extLst>
          </p:cNvPr>
          <p:cNvGrpSpPr>
            <a:grpSpLocks/>
          </p:cNvGrpSpPr>
          <p:nvPr/>
        </p:nvGrpSpPr>
        <p:grpSpPr bwMode="auto">
          <a:xfrm>
            <a:off x="1027911" y="4805287"/>
            <a:ext cx="390047" cy="369280"/>
            <a:chOff x="2078" y="1680"/>
            <a:chExt cx="1615" cy="1615"/>
          </a:xfrm>
        </p:grpSpPr>
        <p:sp>
          <p:nvSpPr>
            <p:cNvPr id="30" name="Oval 33">
              <a:extLst>
                <a:ext uri="{FF2B5EF4-FFF2-40B4-BE49-F238E27FC236}">
                  <a16:creationId xmlns:a16="http://schemas.microsoft.com/office/drawing/2014/main" id="{D9D6885C-CACB-4224-856D-0D062964E7B4}"/>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31" name="Oval 34">
              <a:extLst>
                <a:ext uri="{FF2B5EF4-FFF2-40B4-BE49-F238E27FC236}">
                  <a16:creationId xmlns:a16="http://schemas.microsoft.com/office/drawing/2014/main" id="{D7B879CD-E86F-4568-8AC3-DEBF9531C50E}"/>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32" name="Oval 35">
              <a:extLst>
                <a:ext uri="{FF2B5EF4-FFF2-40B4-BE49-F238E27FC236}">
                  <a16:creationId xmlns:a16="http://schemas.microsoft.com/office/drawing/2014/main" id="{EBC26650-3865-4A40-8BA6-6EE1F0E20952}"/>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33" name="Oval 36">
              <a:extLst>
                <a:ext uri="{FF2B5EF4-FFF2-40B4-BE49-F238E27FC236}">
                  <a16:creationId xmlns:a16="http://schemas.microsoft.com/office/drawing/2014/main" id="{916F12D4-ACFB-4856-8090-3EB27202F8E7}"/>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34" name="Oval 37">
              <a:extLst>
                <a:ext uri="{FF2B5EF4-FFF2-40B4-BE49-F238E27FC236}">
                  <a16:creationId xmlns:a16="http://schemas.microsoft.com/office/drawing/2014/main" id="{DB189B3B-BE41-42FE-BA45-26038ECFDD64}"/>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35" name="Oval 38">
              <a:extLst>
                <a:ext uri="{FF2B5EF4-FFF2-40B4-BE49-F238E27FC236}">
                  <a16:creationId xmlns:a16="http://schemas.microsoft.com/office/drawing/2014/main" id="{901BD53A-B0F2-4BC5-BA75-9FDD0A85532C}"/>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Tree>
    <p:extLst>
      <p:ext uri="{BB962C8B-B14F-4D97-AF65-F5344CB8AC3E}">
        <p14:creationId xmlns:p14="http://schemas.microsoft.com/office/powerpoint/2010/main" val="15755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Clases</a:t>
            </a:r>
            <a:endParaRPr lang="es-CO" dirty="0"/>
          </a:p>
        </p:txBody>
      </p:sp>
      <p:pic>
        <p:nvPicPr>
          <p:cNvPr id="4" name="Imagen 3" descr="Diagrama&#10;&#10;Descripción generada automáticamente">
            <a:extLst>
              <a:ext uri="{FF2B5EF4-FFF2-40B4-BE49-F238E27FC236}">
                <a16:creationId xmlns:a16="http://schemas.microsoft.com/office/drawing/2014/main" id="{23B4B895-97B8-4651-9780-9CB5DBF69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04" y="1389473"/>
            <a:ext cx="9225792" cy="4723353"/>
          </a:xfrm>
          <a:prstGeom prst="rect">
            <a:avLst/>
          </a:prstGeom>
        </p:spPr>
      </p:pic>
      <p:sp>
        <p:nvSpPr>
          <p:cNvPr id="6" name="CuadroTexto 5">
            <a:extLst>
              <a:ext uri="{FF2B5EF4-FFF2-40B4-BE49-F238E27FC236}">
                <a16:creationId xmlns:a16="http://schemas.microsoft.com/office/drawing/2014/main" id="{1AD70C51-FCFA-49EB-A030-BDB1B53AC39C}"/>
              </a:ext>
            </a:extLst>
          </p:cNvPr>
          <p:cNvSpPr txBox="1"/>
          <p:nvPr/>
        </p:nvSpPr>
        <p:spPr>
          <a:xfrm>
            <a:off x="3768682" y="393976"/>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224413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Ciclo de Vida de un sistema de información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055049"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Desarrollo</a:t>
            </a:r>
            <a:endParaRPr lang="es-CO" dirty="0"/>
          </a:p>
        </p:txBody>
      </p:sp>
      <p:sp>
        <p:nvSpPr>
          <p:cNvPr id="46" name="CuadroTexto 45">
            <a:extLst>
              <a:ext uri="{FF2B5EF4-FFF2-40B4-BE49-F238E27FC236}">
                <a16:creationId xmlns:a16="http://schemas.microsoft.com/office/drawing/2014/main" id="{7D7E22E9-0B56-40EE-98E5-278494A4F676}"/>
              </a:ext>
            </a:extLst>
          </p:cNvPr>
          <p:cNvSpPr txBox="1"/>
          <p:nvPr/>
        </p:nvSpPr>
        <p:spPr>
          <a:xfrm>
            <a:off x="655116" y="2017281"/>
            <a:ext cx="3469029" cy="307777"/>
          </a:xfrm>
          <a:prstGeom prst="rect">
            <a:avLst/>
          </a:prstGeom>
          <a:noFill/>
        </p:spPr>
        <p:txBody>
          <a:bodyPr wrap="square" rtlCol="0">
            <a:spAutoFit/>
          </a:bodyPr>
          <a:lstStyle/>
          <a:p>
            <a:r>
              <a:rPr lang="es-ES" sz="1400" b="1" dirty="0">
                <a:solidFill>
                  <a:srgbClr val="FF0000"/>
                </a:solidFill>
              </a:rPr>
              <a:t>UML=&gt;Lenguaje de Modelado Unificado</a:t>
            </a:r>
            <a:endParaRPr lang="es-CO" sz="1400" b="1" dirty="0">
              <a:solidFill>
                <a:srgbClr val="FF0000"/>
              </a:solidFill>
            </a:endParaRPr>
          </a:p>
        </p:txBody>
      </p:sp>
      <p:sp>
        <p:nvSpPr>
          <p:cNvPr id="5" name="Flecha: a la derecha 4">
            <a:extLst>
              <a:ext uri="{FF2B5EF4-FFF2-40B4-BE49-F238E27FC236}">
                <a16:creationId xmlns:a16="http://schemas.microsoft.com/office/drawing/2014/main" id="{0EF162FA-1C54-41D4-9ABC-C4D9C8548052}"/>
              </a:ext>
            </a:extLst>
          </p:cNvPr>
          <p:cNvSpPr/>
          <p:nvPr/>
        </p:nvSpPr>
        <p:spPr>
          <a:xfrm>
            <a:off x="3299791" y="2634575"/>
            <a:ext cx="6505924" cy="2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extLst>
              <a:ext uri="{FF2B5EF4-FFF2-40B4-BE49-F238E27FC236}">
                <a16:creationId xmlns:a16="http://schemas.microsoft.com/office/drawing/2014/main" id="{CBF54403-C014-4A4B-BE84-1D630C09111C}"/>
              </a:ext>
            </a:extLst>
          </p:cNvPr>
          <p:cNvSpPr txBox="1"/>
          <p:nvPr/>
        </p:nvSpPr>
        <p:spPr>
          <a:xfrm>
            <a:off x="915329" y="3804138"/>
            <a:ext cx="10361342" cy="2123658"/>
          </a:xfrm>
          <a:prstGeom prst="rect">
            <a:avLst/>
          </a:prstGeom>
          <a:noFill/>
        </p:spPr>
        <p:txBody>
          <a:bodyPr wrap="square" rtlCol="0">
            <a:spAutoFit/>
          </a:bodyPr>
          <a:lstStyle/>
          <a:p>
            <a:pPr>
              <a:buFont typeface="Arial" panose="020B0604020202020204" pitchFamily="34" charset="0"/>
              <a:buChar char="•"/>
            </a:pPr>
            <a:r>
              <a:rPr lang="es-ES" b="1" i="0" dirty="0">
                <a:solidFill>
                  <a:srgbClr val="333333"/>
                </a:solidFill>
                <a:effectLst/>
                <a:latin typeface="Helvetica Neue"/>
              </a:rPr>
              <a:t> Esquema de la Base de Datos</a:t>
            </a:r>
            <a:r>
              <a:rPr lang="es-ES" b="0" i="0" dirty="0">
                <a:solidFill>
                  <a:srgbClr val="333333"/>
                </a:solidFill>
                <a:effectLst/>
                <a:latin typeface="Helvetica Neue"/>
              </a:rPr>
              <a:t>: Construcción de la base de Datos con un DBMS (Sistema administrador de Bases de Datos). </a:t>
            </a:r>
            <a:r>
              <a:rPr lang="es-ES" i="0" dirty="0">
                <a:solidFill>
                  <a:srgbClr val="333333"/>
                </a:solidFill>
                <a:effectLst/>
                <a:latin typeface="Helvetica Neue"/>
              </a:rPr>
              <a:t> </a:t>
            </a:r>
            <a:endParaRPr lang="es-ES" b="0" i="0" dirty="0">
              <a:solidFill>
                <a:srgbClr val="333333"/>
              </a:solidFill>
              <a:effectLst/>
              <a:latin typeface="Helvetica Neue"/>
            </a:endParaRPr>
          </a:p>
          <a:p>
            <a:pPr algn="l"/>
            <a:endParaRPr lang="es-ES" b="0" i="0" dirty="0">
              <a:solidFill>
                <a:srgbClr val="333333"/>
              </a:solidFill>
              <a:effectLst/>
              <a:latin typeface="Helvetica Neue"/>
            </a:endParaRPr>
          </a:p>
          <a:p>
            <a:pPr algn="l">
              <a:buFont typeface="Arial" panose="020B0604020202020204" pitchFamily="34" charset="0"/>
              <a:buChar char="•"/>
            </a:pPr>
            <a:r>
              <a:rPr lang="es-ES" b="1" i="0" dirty="0">
                <a:solidFill>
                  <a:srgbClr val="333333"/>
                </a:solidFill>
                <a:effectLst/>
                <a:latin typeface="Helvetica Neue"/>
              </a:rPr>
              <a:t> Programación: </a:t>
            </a:r>
            <a:r>
              <a:rPr lang="es-ES" dirty="0">
                <a:solidFill>
                  <a:srgbClr val="333333"/>
                </a:solidFill>
                <a:latin typeface="Helvetica Neue"/>
              </a:rPr>
              <a:t>Programación de los procesos incluyendo la seguridad y respaldo.</a:t>
            </a:r>
            <a:endParaRPr lang="es-ES" b="0" i="0" dirty="0">
              <a:solidFill>
                <a:srgbClr val="333333"/>
              </a:solidFill>
              <a:effectLst/>
              <a:latin typeface="Helvetica Neue"/>
            </a:endParaRPr>
          </a:p>
          <a:p>
            <a:pPr algn="l">
              <a:buFont typeface="Arial" panose="020B0604020202020204" pitchFamily="34" charset="0"/>
              <a:buChar char="•"/>
            </a:pPr>
            <a:endParaRPr lang="es-ES" dirty="0">
              <a:solidFill>
                <a:srgbClr val="333333"/>
              </a:solidFill>
              <a:latin typeface="Helvetica Neue"/>
            </a:endParaRPr>
          </a:p>
          <a:p>
            <a:pPr algn="l">
              <a:buFont typeface="Arial" panose="020B0604020202020204" pitchFamily="34" charset="0"/>
              <a:buChar char="•"/>
            </a:pPr>
            <a:endParaRPr lang="es-ES" i="0" dirty="0">
              <a:solidFill>
                <a:srgbClr val="333333"/>
              </a:solidFill>
              <a:effectLst/>
              <a:latin typeface="Helvetica Neue"/>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algn="just"/>
            <a:endParaRPr lang="es-CO" sz="1200" b="1" dirty="0">
              <a:solidFill>
                <a:schemeClr val="accent1">
                  <a:lumMod val="50000"/>
                </a:schemeClr>
              </a:solidFill>
              <a:latin typeface="Ubuntu" panose="020B0504030602030204" pitchFamily="34" charset="0"/>
            </a:endParaRPr>
          </a:p>
        </p:txBody>
      </p:sp>
      <p:pic>
        <p:nvPicPr>
          <p:cNvPr id="17" name="Imagen 16">
            <a:extLst>
              <a:ext uri="{FF2B5EF4-FFF2-40B4-BE49-F238E27FC236}">
                <a16:creationId xmlns:a16="http://schemas.microsoft.com/office/drawing/2014/main" id="{9DB121B7-C8FB-4948-91DB-D1E4406ED72B}"/>
              </a:ext>
            </a:extLst>
          </p:cNvPr>
          <p:cNvPicPr>
            <a:picLocks noChangeAspect="1"/>
          </p:cNvPicPr>
          <p:nvPr/>
        </p:nvPicPr>
        <p:blipFill>
          <a:blip r:embed="rId2"/>
          <a:stretch>
            <a:fillRect/>
          </a:stretch>
        </p:blipFill>
        <p:spPr>
          <a:xfrm>
            <a:off x="10025301" y="1558984"/>
            <a:ext cx="1669729" cy="2064359"/>
          </a:xfrm>
          <a:prstGeom prst="rect">
            <a:avLst/>
          </a:prstGeom>
        </p:spPr>
      </p:pic>
      <p:sp>
        <p:nvSpPr>
          <p:cNvPr id="16" name="CuadroTexto 15">
            <a:extLst>
              <a:ext uri="{FF2B5EF4-FFF2-40B4-BE49-F238E27FC236}">
                <a16:creationId xmlns:a16="http://schemas.microsoft.com/office/drawing/2014/main" id="{A9F71749-D3B2-4506-AFDF-B04D5CF147DF}"/>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266629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7726017" y="475449"/>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BackEnd</a:t>
            </a:r>
            <a:r>
              <a:rPr lang="es-ES" dirty="0"/>
              <a:t> - </a:t>
            </a:r>
            <a:r>
              <a:rPr lang="es-ES" dirty="0" err="1"/>
              <a:t>FrontEnd</a:t>
            </a:r>
            <a:endParaRPr lang="es-CO" dirty="0"/>
          </a:p>
        </p:txBody>
      </p:sp>
      <p:sp>
        <p:nvSpPr>
          <p:cNvPr id="6" name="CuadroTexto 5">
            <a:extLst>
              <a:ext uri="{FF2B5EF4-FFF2-40B4-BE49-F238E27FC236}">
                <a16:creationId xmlns:a16="http://schemas.microsoft.com/office/drawing/2014/main" id="{1AD70C51-FCFA-49EB-A030-BDB1B53AC39C}"/>
              </a:ext>
            </a:extLst>
          </p:cNvPr>
          <p:cNvSpPr txBox="1"/>
          <p:nvPr/>
        </p:nvSpPr>
        <p:spPr>
          <a:xfrm>
            <a:off x="7118555" y="2537"/>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pic>
        <p:nvPicPr>
          <p:cNvPr id="3" name="Imagen 2" descr="Diagrama, Escala de tiempo, Mapa&#10;&#10;Descripción generada automáticamente">
            <a:extLst>
              <a:ext uri="{FF2B5EF4-FFF2-40B4-BE49-F238E27FC236}">
                <a16:creationId xmlns:a16="http://schemas.microsoft.com/office/drawing/2014/main" id="{3BE36416-C9D1-4E69-B054-3EA9052E3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554" y="856029"/>
            <a:ext cx="5739848" cy="5867400"/>
          </a:xfrm>
          <a:prstGeom prst="rect">
            <a:avLst/>
          </a:prstGeom>
        </p:spPr>
      </p:pic>
    </p:spTree>
    <p:extLst>
      <p:ext uri="{BB962C8B-B14F-4D97-AF65-F5344CB8AC3E}">
        <p14:creationId xmlns:p14="http://schemas.microsoft.com/office/powerpoint/2010/main" val="196422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Ciclo de Vida de un sistema de información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055049"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Implementación</a:t>
            </a:r>
            <a:endParaRPr lang="es-CO" dirty="0"/>
          </a:p>
        </p:txBody>
      </p:sp>
      <p:sp>
        <p:nvSpPr>
          <p:cNvPr id="46" name="CuadroTexto 45">
            <a:extLst>
              <a:ext uri="{FF2B5EF4-FFF2-40B4-BE49-F238E27FC236}">
                <a16:creationId xmlns:a16="http://schemas.microsoft.com/office/drawing/2014/main" id="{7D7E22E9-0B56-40EE-98E5-278494A4F676}"/>
              </a:ext>
            </a:extLst>
          </p:cNvPr>
          <p:cNvSpPr txBox="1"/>
          <p:nvPr/>
        </p:nvSpPr>
        <p:spPr>
          <a:xfrm>
            <a:off x="655116" y="2017281"/>
            <a:ext cx="3469029" cy="307777"/>
          </a:xfrm>
          <a:prstGeom prst="rect">
            <a:avLst/>
          </a:prstGeom>
          <a:noFill/>
        </p:spPr>
        <p:txBody>
          <a:bodyPr wrap="square" rtlCol="0">
            <a:spAutoFit/>
          </a:bodyPr>
          <a:lstStyle/>
          <a:p>
            <a:r>
              <a:rPr lang="es-ES" sz="1400" b="1" dirty="0">
                <a:solidFill>
                  <a:srgbClr val="FF0000"/>
                </a:solidFill>
              </a:rPr>
              <a:t>UML=&gt;Lenguaje de Modelado Unificado</a:t>
            </a:r>
            <a:endParaRPr lang="es-CO" sz="1400" b="1" dirty="0">
              <a:solidFill>
                <a:srgbClr val="FF0000"/>
              </a:solidFill>
            </a:endParaRPr>
          </a:p>
        </p:txBody>
      </p:sp>
      <p:sp>
        <p:nvSpPr>
          <p:cNvPr id="5" name="Flecha: a la derecha 4">
            <a:extLst>
              <a:ext uri="{FF2B5EF4-FFF2-40B4-BE49-F238E27FC236}">
                <a16:creationId xmlns:a16="http://schemas.microsoft.com/office/drawing/2014/main" id="{0EF162FA-1C54-41D4-9ABC-C4D9C8548052}"/>
              </a:ext>
            </a:extLst>
          </p:cNvPr>
          <p:cNvSpPr/>
          <p:nvPr/>
        </p:nvSpPr>
        <p:spPr>
          <a:xfrm>
            <a:off x="3299791" y="2634575"/>
            <a:ext cx="6505924" cy="2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extLst>
              <a:ext uri="{FF2B5EF4-FFF2-40B4-BE49-F238E27FC236}">
                <a16:creationId xmlns:a16="http://schemas.microsoft.com/office/drawing/2014/main" id="{CBF54403-C014-4A4B-BE84-1D630C09111C}"/>
              </a:ext>
            </a:extLst>
          </p:cNvPr>
          <p:cNvSpPr txBox="1"/>
          <p:nvPr/>
        </p:nvSpPr>
        <p:spPr>
          <a:xfrm>
            <a:off x="915329" y="3804138"/>
            <a:ext cx="10361342" cy="2400657"/>
          </a:xfrm>
          <a:prstGeom prst="rect">
            <a:avLst/>
          </a:prstGeom>
          <a:noFill/>
        </p:spPr>
        <p:txBody>
          <a:bodyPr wrap="square" rtlCol="0">
            <a:spAutoFit/>
          </a:bodyPr>
          <a:lstStyle/>
          <a:p>
            <a:pPr>
              <a:buFont typeface="Arial" panose="020B0604020202020204" pitchFamily="34" charset="0"/>
              <a:buChar char="•"/>
            </a:pPr>
            <a:r>
              <a:rPr lang="es-ES" b="1" i="0" dirty="0">
                <a:solidFill>
                  <a:srgbClr val="333333"/>
                </a:solidFill>
                <a:effectLst/>
                <a:latin typeface="Helvetica Neue"/>
              </a:rPr>
              <a:t> Pruebas (Pilotaje)</a:t>
            </a:r>
            <a:r>
              <a:rPr lang="es-ES" b="0" i="0" dirty="0">
                <a:solidFill>
                  <a:srgbClr val="333333"/>
                </a:solidFill>
                <a:effectLst/>
                <a:latin typeface="Helvetica Neue"/>
              </a:rPr>
              <a:t>: Prueba del sistema, a través del diseño de casos de prueba de caja blanca y caja negra. (Se definen muestras)</a:t>
            </a:r>
          </a:p>
          <a:p>
            <a:pPr algn="l"/>
            <a:endParaRPr lang="es-ES" b="0" i="0" dirty="0">
              <a:solidFill>
                <a:srgbClr val="333333"/>
              </a:solidFill>
              <a:effectLst/>
              <a:latin typeface="Helvetica Neue"/>
            </a:endParaRPr>
          </a:p>
          <a:p>
            <a:pPr algn="l">
              <a:buFont typeface="Arial" panose="020B0604020202020204" pitchFamily="34" charset="0"/>
              <a:buChar char="•"/>
            </a:pPr>
            <a:r>
              <a:rPr lang="es-ES" b="1" i="0" dirty="0">
                <a:solidFill>
                  <a:srgbClr val="333333"/>
                </a:solidFill>
                <a:effectLst/>
                <a:latin typeface="Helvetica Neue"/>
              </a:rPr>
              <a:t> Ajustes: </a:t>
            </a:r>
            <a:r>
              <a:rPr lang="es-ES" dirty="0">
                <a:solidFill>
                  <a:srgbClr val="333333"/>
                </a:solidFill>
                <a:latin typeface="Helvetica Neue"/>
              </a:rPr>
              <a:t>Mejoras o correcciones a las inconsistencias encontradas en las pruebas.</a:t>
            </a:r>
            <a:endParaRPr lang="es-ES" b="0" i="0" dirty="0">
              <a:solidFill>
                <a:srgbClr val="333333"/>
              </a:solidFill>
              <a:effectLst/>
              <a:latin typeface="Helvetica Neue"/>
            </a:endParaRPr>
          </a:p>
          <a:p>
            <a:pPr algn="l">
              <a:buFont typeface="Arial" panose="020B0604020202020204" pitchFamily="34" charset="0"/>
              <a:buChar char="•"/>
            </a:pPr>
            <a:endParaRPr lang="es-ES" dirty="0">
              <a:solidFill>
                <a:srgbClr val="333333"/>
              </a:solidFill>
              <a:latin typeface="Helvetica Neue"/>
            </a:endParaRPr>
          </a:p>
          <a:p>
            <a:pPr algn="l">
              <a:buFont typeface="Arial" panose="020B0604020202020204" pitchFamily="34" charset="0"/>
              <a:buChar char="•"/>
            </a:pPr>
            <a:r>
              <a:rPr lang="es-ES" dirty="0">
                <a:solidFill>
                  <a:srgbClr val="333333"/>
                </a:solidFill>
                <a:latin typeface="Helvetica Neue"/>
              </a:rPr>
              <a:t> </a:t>
            </a:r>
            <a:r>
              <a:rPr lang="es-ES" b="1" dirty="0">
                <a:solidFill>
                  <a:srgbClr val="333333"/>
                </a:solidFill>
                <a:latin typeface="Helvetica Neue"/>
              </a:rPr>
              <a:t>Puesta en Marcha</a:t>
            </a:r>
            <a:r>
              <a:rPr lang="es-ES" dirty="0">
                <a:solidFill>
                  <a:srgbClr val="333333"/>
                </a:solidFill>
                <a:latin typeface="Helvetica Neue"/>
              </a:rPr>
              <a:t>: Puesta en funcionamiento definitiva del sistema de información.</a:t>
            </a:r>
          </a:p>
          <a:p>
            <a:pPr algn="l">
              <a:buFont typeface="Arial" panose="020B0604020202020204" pitchFamily="34" charset="0"/>
              <a:buChar char="•"/>
            </a:pPr>
            <a:endParaRPr lang="es-ES" i="0" dirty="0">
              <a:solidFill>
                <a:srgbClr val="333333"/>
              </a:solidFill>
              <a:effectLst/>
              <a:latin typeface="Helvetica Neue"/>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algn="just"/>
            <a:endParaRPr lang="es-CO" sz="1200" b="1" dirty="0">
              <a:solidFill>
                <a:schemeClr val="accent1">
                  <a:lumMod val="50000"/>
                </a:schemeClr>
              </a:solidFill>
              <a:latin typeface="Ubuntu" panose="020B0504030602030204" pitchFamily="34" charset="0"/>
            </a:endParaRPr>
          </a:p>
        </p:txBody>
      </p:sp>
      <p:pic>
        <p:nvPicPr>
          <p:cNvPr id="16" name="Imagen 15">
            <a:extLst>
              <a:ext uri="{FF2B5EF4-FFF2-40B4-BE49-F238E27FC236}">
                <a16:creationId xmlns:a16="http://schemas.microsoft.com/office/drawing/2014/main" id="{5FBC0E40-E524-42FE-B34F-322F01EE576A}"/>
              </a:ext>
            </a:extLst>
          </p:cNvPr>
          <p:cNvPicPr>
            <a:picLocks noChangeAspect="1"/>
          </p:cNvPicPr>
          <p:nvPr/>
        </p:nvPicPr>
        <p:blipFill>
          <a:blip r:embed="rId2"/>
          <a:stretch>
            <a:fillRect/>
          </a:stretch>
        </p:blipFill>
        <p:spPr>
          <a:xfrm>
            <a:off x="10177252" y="1588979"/>
            <a:ext cx="1684786" cy="2123658"/>
          </a:xfrm>
          <a:prstGeom prst="rect">
            <a:avLst/>
          </a:prstGeom>
        </p:spPr>
      </p:pic>
      <p:sp>
        <p:nvSpPr>
          <p:cNvPr id="17" name="CuadroTexto 16">
            <a:extLst>
              <a:ext uri="{FF2B5EF4-FFF2-40B4-BE49-F238E27FC236}">
                <a16:creationId xmlns:a16="http://schemas.microsoft.com/office/drawing/2014/main" id="{1A0A0DD4-DF6F-4E7C-A3ED-1AF19C42E74C}"/>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407285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7726017" y="475449"/>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Pruebas funcionales</a:t>
            </a:r>
            <a:endParaRPr lang="es-CO" dirty="0"/>
          </a:p>
        </p:txBody>
      </p:sp>
      <p:sp>
        <p:nvSpPr>
          <p:cNvPr id="6" name="CuadroTexto 5">
            <a:extLst>
              <a:ext uri="{FF2B5EF4-FFF2-40B4-BE49-F238E27FC236}">
                <a16:creationId xmlns:a16="http://schemas.microsoft.com/office/drawing/2014/main" id="{1AD70C51-FCFA-49EB-A030-BDB1B53AC39C}"/>
              </a:ext>
            </a:extLst>
          </p:cNvPr>
          <p:cNvSpPr txBox="1"/>
          <p:nvPr/>
        </p:nvSpPr>
        <p:spPr>
          <a:xfrm>
            <a:off x="7118555" y="2537"/>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6EA38C4F-6387-4854-B799-9FF2A2958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892" y="964051"/>
            <a:ext cx="7464385" cy="5693052"/>
          </a:xfrm>
          <a:prstGeom prst="rect">
            <a:avLst/>
          </a:prstGeom>
        </p:spPr>
      </p:pic>
    </p:spTree>
    <p:extLst>
      <p:ext uri="{BB962C8B-B14F-4D97-AF65-F5344CB8AC3E}">
        <p14:creationId xmlns:p14="http://schemas.microsoft.com/office/powerpoint/2010/main" val="598412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Modelamiento orientado a objetos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Modelamiento Orientado a Objetos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6" name="Imagen 5">
            <a:extLst>
              <a:ext uri="{FF2B5EF4-FFF2-40B4-BE49-F238E27FC236}">
                <a16:creationId xmlns:a16="http://schemas.microsoft.com/office/drawing/2014/main" id="{7179E3AB-C3AF-4AE1-B899-C3454913C224}"/>
              </a:ext>
            </a:extLst>
          </p:cNvPr>
          <p:cNvPicPr>
            <a:picLocks noChangeAspect="1"/>
          </p:cNvPicPr>
          <p:nvPr/>
        </p:nvPicPr>
        <p:blipFill>
          <a:blip r:embed="rId2"/>
          <a:stretch>
            <a:fillRect/>
          </a:stretch>
        </p:blipFill>
        <p:spPr>
          <a:xfrm>
            <a:off x="1409699" y="2136336"/>
            <a:ext cx="9554913" cy="3364991"/>
          </a:xfrm>
          <a:prstGeom prst="rect">
            <a:avLst/>
          </a:prstGeom>
        </p:spPr>
      </p:pic>
      <p:sp>
        <p:nvSpPr>
          <p:cNvPr id="7" name="Rectángulo: esquinas redondeadas 6">
            <a:extLst>
              <a:ext uri="{FF2B5EF4-FFF2-40B4-BE49-F238E27FC236}">
                <a16:creationId xmlns:a16="http://schemas.microsoft.com/office/drawing/2014/main" id="{DFA9D568-2982-4821-BFC4-0685819CD38D}"/>
              </a:ext>
            </a:extLst>
          </p:cNvPr>
          <p:cNvSpPr/>
          <p:nvPr/>
        </p:nvSpPr>
        <p:spPr>
          <a:xfrm>
            <a:off x="5459896" y="2252870"/>
            <a:ext cx="1828800"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0" name="Rectángulo: esquinas redondeadas 19">
            <a:extLst>
              <a:ext uri="{FF2B5EF4-FFF2-40B4-BE49-F238E27FC236}">
                <a16:creationId xmlns:a16="http://schemas.microsoft.com/office/drawing/2014/main" id="{BDEF8BE0-663B-44FD-880F-5B5316D098E8}"/>
              </a:ext>
            </a:extLst>
          </p:cNvPr>
          <p:cNvSpPr/>
          <p:nvPr/>
        </p:nvSpPr>
        <p:spPr>
          <a:xfrm>
            <a:off x="2814525" y="2517913"/>
            <a:ext cx="4593439"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1" name="Rectángulo: esquinas redondeadas 20">
            <a:extLst>
              <a:ext uri="{FF2B5EF4-FFF2-40B4-BE49-F238E27FC236}">
                <a16:creationId xmlns:a16="http://schemas.microsoft.com/office/drawing/2014/main" id="{EE232CA8-43D0-4B3C-9107-B3263F680010}"/>
              </a:ext>
            </a:extLst>
          </p:cNvPr>
          <p:cNvSpPr/>
          <p:nvPr/>
        </p:nvSpPr>
        <p:spPr>
          <a:xfrm>
            <a:off x="7407964" y="3916019"/>
            <a:ext cx="901149"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2" name="Rectángulo: esquinas redondeadas 21">
            <a:extLst>
              <a:ext uri="{FF2B5EF4-FFF2-40B4-BE49-F238E27FC236}">
                <a16:creationId xmlns:a16="http://schemas.microsoft.com/office/drawing/2014/main" id="{A39707C1-E403-4283-88B6-C46323F80306}"/>
              </a:ext>
            </a:extLst>
          </p:cNvPr>
          <p:cNvSpPr/>
          <p:nvPr/>
        </p:nvSpPr>
        <p:spPr>
          <a:xfrm>
            <a:off x="8872329" y="4181062"/>
            <a:ext cx="1909972"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3" name="Rectángulo: esquinas redondeadas 22">
            <a:extLst>
              <a:ext uri="{FF2B5EF4-FFF2-40B4-BE49-F238E27FC236}">
                <a16:creationId xmlns:a16="http://schemas.microsoft.com/office/drawing/2014/main" id="{1FCFBB4B-566F-42D0-8F0D-852BB3FA1AFC}"/>
              </a:ext>
            </a:extLst>
          </p:cNvPr>
          <p:cNvSpPr/>
          <p:nvPr/>
        </p:nvSpPr>
        <p:spPr>
          <a:xfrm>
            <a:off x="1552427" y="4545498"/>
            <a:ext cx="9229874"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5" name="Rectángulo: esquinas redondeadas 24">
            <a:extLst>
              <a:ext uri="{FF2B5EF4-FFF2-40B4-BE49-F238E27FC236}">
                <a16:creationId xmlns:a16="http://schemas.microsoft.com/office/drawing/2014/main" id="{001EFC72-04D0-4C4B-B058-82ABE00E457D}"/>
              </a:ext>
            </a:extLst>
          </p:cNvPr>
          <p:cNvSpPr/>
          <p:nvPr/>
        </p:nvSpPr>
        <p:spPr>
          <a:xfrm>
            <a:off x="1512868" y="4877638"/>
            <a:ext cx="2343515"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6" name="Rectángulo: esquinas redondeadas 25">
            <a:extLst>
              <a:ext uri="{FF2B5EF4-FFF2-40B4-BE49-F238E27FC236}">
                <a16:creationId xmlns:a16="http://schemas.microsoft.com/office/drawing/2014/main" id="{FB86782A-E169-458C-BEDE-3BE31FF8B89F}"/>
              </a:ext>
            </a:extLst>
          </p:cNvPr>
          <p:cNvSpPr/>
          <p:nvPr/>
        </p:nvSpPr>
        <p:spPr>
          <a:xfrm>
            <a:off x="7288696" y="4864385"/>
            <a:ext cx="3493605" cy="265043"/>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7" name="Rectángulo: esquinas redondeadas 26">
            <a:extLst>
              <a:ext uri="{FF2B5EF4-FFF2-40B4-BE49-F238E27FC236}">
                <a16:creationId xmlns:a16="http://schemas.microsoft.com/office/drawing/2014/main" id="{5B2D90D2-2CF9-49FD-AA8E-8884CDED3DF2}"/>
              </a:ext>
            </a:extLst>
          </p:cNvPr>
          <p:cNvSpPr/>
          <p:nvPr/>
        </p:nvSpPr>
        <p:spPr>
          <a:xfrm>
            <a:off x="1470121" y="5174979"/>
            <a:ext cx="615120" cy="261104"/>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410244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Modelamiento orientado a objetos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Modelamiento Orientado a Objetos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8" name="Imagen 7">
            <a:extLst>
              <a:ext uri="{FF2B5EF4-FFF2-40B4-BE49-F238E27FC236}">
                <a16:creationId xmlns:a16="http://schemas.microsoft.com/office/drawing/2014/main" id="{EB70B464-DF45-4748-BE36-A4902CE87F25}"/>
              </a:ext>
            </a:extLst>
          </p:cNvPr>
          <p:cNvPicPr>
            <a:picLocks noChangeAspect="1"/>
          </p:cNvPicPr>
          <p:nvPr/>
        </p:nvPicPr>
        <p:blipFill>
          <a:blip r:embed="rId2"/>
          <a:stretch>
            <a:fillRect/>
          </a:stretch>
        </p:blipFill>
        <p:spPr>
          <a:xfrm>
            <a:off x="1357310" y="2055569"/>
            <a:ext cx="9218270" cy="3825636"/>
          </a:xfrm>
          <a:prstGeom prst="rect">
            <a:avLst/>
          </a:prstGeom>
        </p:spPr>
      </p:pic>
      <p:sp>
        <p:nvSpPr>
          <p:cNvPr id="10" name="Rectángulo: esquinas redondeadas 9">
            <a:extLst>
              <a:ext uri="{FF2B5EF4-FFF2-40B4-BE49-F238E27FC236}">
                <a16:creationId xmlns:a16="http://schemas.microsoft.com/office/drawing/2014/main" id="{325509CB-AF2F-4330-B489-9C672E5DBA46}"/>
              </a:ext>
            </a:extLst>
          </p:cNvPr>
          <p:cNvSpPr/>
          <p:nvPr/>
        </p:nvSpPr>
        <p:spPr>
          <a:xfrm>
            <a:off x="2085240" y="2055569"/>
            <a:ext cx="3083108" cy="356328"/>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8" name="Rectángulo: esquinas redondeadas 27">
            <a:extLst>
              <a:ext uri="{FF2B5EF4-FFF2-40B4-BE49-F238E27FC236}">
                <a16:creationId xmlns:a16="http://schemas.microsoft.com/office/drawing/2014/main" id="{2C4E018C-5837-4C02-B164-6CBB6FF65CB1}"/>
              </a:ext>
            </a:extLst>
          </p:cNvPr>
          <p:cNvSpPr/>
          <p:nvPr/>
        </p:nvSpPr>
        <p:spPr>
          <a:xfrm>
            <a:off x="5537245" y="2055569"/>
            <a:ext cx="4719938" cy="356328"/>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9" name="Rectángulo: esquinas redondeadas 28">
            <a:extLst>
              <a:ext uri="{FF2B5EF4-FFF2-40B4-BE49-F238E27FC236}">
                <a16:creationId xmlns:a16="http://schemas.microsoft.com/office/drawing/2014/main" id="{7FB29799-E01C-42B2-81A7-9A691E834FEF}"/>
              </a:ext>
            </a:extLst>
          </p:cNvPr>
          <p:cNvSpPr/>
          <p:nvPr/>
        </p:nvSpPr>
        <p:spPr>
          <a:xfrm>
            <a:off x="1368054" y="2411896"/>
            <a:ext cx="884816" cy="304615"/>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0" name="Rectángulo: esquinas redondeadas 29">
            <a:extLst>
              <a:ext uri="{FF2B5EF4-FFF2-40B4-BE49-F238E27FC236}">
                <a16:creationId xmlns:a16="http://schemas.microsoft.com/office/drawing/2014/main" id="{806C1678-0C80-423D-ACF4-59BF96ABC4DD}"/>
              </a:ext>
            </a:extLst>
          </p:cNvPr>
          <p:cNvSpPr/>
          <p:nvPr/>
        </p:nvSpPr>
        <p:spPr>
          <a:xfrm>
            <a:off x="7657779" y="2945972"/>
            <a:ext cx="2599404" cy="356328"/>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1" name="Rectángulo: esquinas redondeadas 30">
            <a:extLst>
              <a:ext uri="{FF2B5EF4-FFF2-40B4-BE49-F238E27FC236}">
                <a16:creationId xmlns:a16="http://schemas.microsoft.com/office/drawing/2014/main" id="{110E8B7B-36C1-498D-95B0-4A40862276EB}"/>
              </a:ext>
            </a:extLst>
          </p:cNvPr>
          <p:cNvSpPr/>
          <p:nvPr/>
        </p:nvSpPr>
        <p:spPr>
          <a:xfrm>
            <a:off x="1451113" y="3282423"/>
            <a:ext cx="3478695" cy="304615"/>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2" name="Rectángulo: esquinas redondeadas 31">
            <a:extLst>
              <a:ext uri="{FF2B5EF4-FFF2-40B4-BE49-F238E27FC236}">
                <a16:creationId xmlns:a16="http://schemas.microsoft.com/office/drawing/2014/main" id="{355DA21D-F207-4372-83CF-CFFD0F49826C}"/>
              </a:ext>
            </a:extLst>
          </p:cNvPr>
          <p:cNvSpPr/>
          <p:nvPr/>
        </p:nvSpPr>
        <p:spPr>
          <a:xfrm>
            <a:off x="1451112" y="3988452"/>
            <a:ext cx="5864087" cy="304615"/>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3" name="Rectángulo: esquinas redondeadas 32">
            <a:extLst>
              <a:ext uri="{FF2B5EF4-FFF2-40B4-BE49-F238E27FC236}">
                <a16:creationId xmlns:a16="http://schemas.microsoft.com/office/drawing/2014/main" id="{0AE47303-62F1-4C87-A8E5-0002E3E6B917}"/>
              </a:ext>
            </a:extLst>
          </p:cNvPr>
          <p:cNvSpPr/>
          <p:nvPr/>
        </p:nvSpPr>
        <p:spPr>
          <a:xfrm>
            <a:off x="6771862" y="4334724"/>
            <a:ext cx="3485322" cy="239518"/>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4" name="Rectángulo: esquinas redondeadas 33">
            <a:extLst>
              <a:ext uri="{FF2B5EF4-FFF2-40B4-BE49-F238E27FC236}">
                <a16:creationId xmlns:a16="http://schemas.microsoft.com/office/drawing/2014/main" id="{80BFF352-710C-4E7F-8075-EF18700B7A88}"/>
              </a:ext>
            </a:extLst>
          </p:cNvPr>
          <p:cNvSpPr/>
          <p:nvPr/>
        </p:nvSpPr>
        <p:spPr>
          <a:xfrm>
            <a:off x="1451111" y="4617108"/>
            <a:ext cx="6659219" cy="261747"/>
          </a:xfrm>
          <a:prstGeom prst="roundRect">
            <a:avLst/>
          </a:prstGeom>
          <a:noFill/>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556505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768BC73-6112-49D3-9A77-86C8FECDEC65}"/>
              </a:ext>
            </a:extLst>
          </p:cNvPr>
          <p:cNvPicPr>
            <a:picLocks noChangeAspect="1"/>
          </p:cNvPicPr>
          <p:nvPr/>
        </p:nvPicPr>
        <p:blipFill>
          <a:blip r:embed="rId2"/>
          <a:stretch>
            <a:fillRect/>
          </a:stretch>
        </p:blipFill>
        <p:spPr>
          <a:xfrm>
            <a:off x="511692" y="3080923"/>
            <a:ext cx="10977943" cy="1544086"/>
          </a:xfrm>
          <a:prstGeom prst="rect">
            <a:avLst/>
          </a:prstGeom>
        </p:spPr>
      </p:pic>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Modelamiento orientado a objetos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Modelamiento Orientado a Objetos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7" name="Rectángulo: esquinas redondeadas 6">
            <a:extLst>
              <a:ext uri="{FF2B5EF4-FFF2-40B4-BE49-F238E27FC236}">
                <a16:creationId xmlns:a16="http://schemas.microsoft.com/office/drawing/2014/main" id="{DFA9D568-2982-4821-BFC4-0685819CD38D}"/>
              </a:ext>
            </a:extLst>
          </p:cNvPr>
          <p:cNvSpPr/>
          <p:nvPr/>
        </p:nvSpPr>
        <p:spPr>
          <a:xfrm>
            <a:off x="2591627" y="3080923"/>
            <a:ext cx="8372985" cy="348077"/>
          </a:xfrm>
          <a:prstGeom prst="round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25" name="Rectángulo: esquinas redondeadas 24">
            <a:extLst>
              <a:ext uri="{FF2B5EF4-FFF2-40B4-BE49-F238E27FC236}">
                <a16:creationId xmlns:a16="http://schemas.microsoft.com/office/drawing/2014/main" id="{7AD224F1-FB7E-4F1A-A21F-D37810E25B1E}"/>
              </a:ext>
            </a:extLst>
          </p:cNvPr>
          <p:cNvSpPr/>
          <p:nvPr/>
        </p:nvSpPr>
        <p:spPr>
          <a:xfrm>
            <a:off x="511693" y="3564835"/>
            <a:ext cx="8884098" cy="503582"/>
          </a:xfrm>
          <a:prstGeom prst="roundRect">
            <a:avLst>
              <a:gd name="adj" fmla="val 0"/>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69988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Modelamiento orientado a objetos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Principios del Enfoque Orientado a Objetos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8" name="Imagen 7">
            <a:extLst>
              <a:ext uri="{FF2B5EF4-FFF2-40B4-BE49-F238E27FC236}">
                <a16:creationId xmlns:a16="http://schemas.microsoft.com/office/drawing/2014/main" id="{B2702806-0597-453F-9DAA-A3C131D6C28F}"/>
              </a:ext>
            </a:extLst>
          </p:cNvPr>
          <p:cNvPicPr>
            <a:picLocks noChangeAspect="1"/>
          </p:cNvPicPr>
          <p:nvPr/>
        </p:nvPicPr>
        <p:blipFill>
          <a:blip r:embed="rId2"/>
          <a:stretch>
            <a:fillRect/>
          </a:stretch>
        </p:blipFill>
        <p:spPr>
          <a:xfrm>
            <a:off x="9477260" y="2136337"/>
            <a:ext cx="2224409" cy="3324524"/>
          </a:xfrm>
          <a:prstGeom prst="rect">
            <a:avLst/>
          </a:prstGeom>
        </p:spPr>
      </p:pic>
      <p:pic>
        <p:nvPicPr>
          <p:cNvPr id="10" name="Imagen 9">
            <a:extLst>
              <a:ext uri="{FF2B5EF4-FFF2-40B4-BE49-F238E27FC236}">
                <a16:creationId xmlns:a16="http://schemas.microsoft.com/office/drawing/2014/main" id="{A92E740C-1D10-455B-B558-71B995BBD66F}"/>
              </a:ext>
            </a:extLst>
          </p:cNvPr>
          <p:cNvPicPr>
            <a:picLocks noChangeAspect="1"/>
          </p:cNvPicPr>
          <p:nvPr/>
        </p:nvPicPr>
        <p:blipFill>
          <a:blip r:embed="rId3"/>
          <a:stretch>
            <a:fillRect/>
          </a:stretch>
        </p:blipFill>
        <p:spPr>
          <a:xfrm>
            <a:off x="1072597" y="1769932"/>
            <a:ext cx="7395541" cy="4542625"/>
          </a:xfrm>
          <a:prstGeom prst="rect">
            <a:avLst/>
          </a:prstGeom>
        </p:spPr>
      </p:pic>
    </p:spTree>
    <p:extLst>
      <p:ext uri="{BB962C8B-B14F-4D97-AF65-F5344CB8AC3E}">
        <p14:creationId xmlns:p14="http://schemas.microsoft.com/office/powerpoint/2010/main" val="3445857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Modelamiento orientado a objetos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Principios del Modelado Orientado a Objetos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6" name="Imagen 5">
            <a:extLst>
              <a:ext uri="{FF2B5EF4-FFF2-40B4-BE49-F238E27FC236}">
                <a16:creationId xmlns:a16="http://schemas.microsoft.com/office/drawing/2014/main" id="{2E4EBE69-7672-4DEE-9F8D-F84FB48EDB71}"/>
              </a:ext>
            </a:extLst>
          </p:cNvPr>
          <p:cNvPicPr>
            <a:picLocks noChangeAspect="1"/>
          </p:cNvPicPr>
          <p:nvPr/>
        </p:nvPicPr>
        <p:blipFill>
          <a:blip r:embed="rId2"/>
          <a:stretch>
            <a:fillRect/>
          </a:stretch>
        </p:blipFill>
        <p:spPr>
          <a:xfrm>
            <a:off x="1244556" y="1872756"/>
            <a:ext cx="7289844" cy="4814048"/>
          </a:xfrm>
          <a:prstGeom prst="rect">
            <a:avLst/>
          </a:prstGeom>
        </p:spPr>
      </p:pic>
    </p:spTree>
    <p:extLst>
      <p:ext uri="{BB962C8B-B14F-4D97-AF65-F5344CB8AC3E}">
        <p14:creationId xmlns:p14="http://schemas.microsoft.com/office/powerpoint/2010/main" val="102766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Ciclo de Vida de un sistema de información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055049"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Análisis</a:t>
            </a:r>
            <a:endParaRPr lang="es-CO" dirty="0"/>
          </a:p>
        </p:txBody>
      </p:sp>
      <p:sp>
        <p:nvSpPr>
          <p:cNvPr id="12" name="Rectángulo: esquinas redondeadas 11">
            <a:extLst>
              <a:ext uri="{FF2B5EF4-FFF2-40B4-BE49-F238E27FC236}">
                <a16:creationId xmlns:a16="http://schemas.microsoft.com/office/drawing/2014/main" id="{E02E84CA-619E-4190-BFC3-9D141923BB1F}"/>
              </a:ext>
            </a:extLst>
          </p:cNvPr>
          <p:cNvSpPr/>
          <p:nvPr/>
        </p:nvSpPr>
        <p:spPr>
          <a:xfrm>
            <a:off x="3775666"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Diseño</a:t>
            </a:r>
          </a:p>
        </p:txBody>
      </p:sp>
      <p:sp>
        <p:nvSpPr>
          <p:cNvPr id="13" name="Rectángulo: esquinas redondeadas 12">
            <a:extLst>
              <a:ext uri="{FF2B5EF4-FFF2-40B4-BE49-F238E27FC236}">
                <a16:creationId xmlns:a16="http://schemas.microsoft.com/office/drawing/2014/main" id="{837957B4-93BD-4E6C-A293-076875816E46}"/>
              </a:ext>
            </a:extLst>
          </p:cNvPr>
          <p:cNvSpPr/>
          <p:nvPr/>
        </p:nvSpPr>
        <p:spPr>
          <a:xfrm>
            <a:off x="6524926" y="2357546"/>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Desarrollo</a:t>
            </a:r>
            <a:endParaRPr lang="es-CO" dirty="0"/>
          </a:p>
        </p:txBody>
      </p:sp>
      <p:sp>
        <p:nvSpPr>
          <p:cNvPr id="14" name="Rectángulo: esquinas redondeadas 13">
            <a:extLst>
              <a:ext uri="{FF2B5EF4-FFF2-40B4-BE49-F238E27FC236}">
                <a16:creationId xmlns:a16="http://schemas.microsoft.com/office/drawing/2014/main" id="{02914066-0878-4244-BBEE-D19AAB73195B}"/>
              </a:ext>
            </a:extLst>
          </p:cNvPr>
          <p:cNvSpPr/>
          <p:nvPr/>
        </p:nvSpPr>
        <p:spPr>
          <a:xfrm>
            <a:off x="9362988" y="2357546"/>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Implementación</a:t>
            </a:r>
            <a:endParaRPr lang="es-CO" dirty="0"/>
          </a:p>
        </p:txBody>
      </p:sp>
      <p:sp>
        <p:nvSpPr>
          <p:cNvPr id="3" name="Flecha: a la derecha 2">
            <a:extLst>
              <a:ext uri="{FF2B5EF4-FFF2-40B4-BE49-F238E27FC236}">
                <a16:creationId xmlns:a16="http://schemas.microsoft.com/office/drawing/2014/main" id="{89314DF7-D924-4D69-B496-2C1CF928EDDE}"/>
              </a:ext>
            </a:extLst>
          </p:cNvPr>
          <p:cNvSpPr/>
          <p:nvPr/>
        </p:nvSpPr>
        <p:spPr>
          <a:xfrm>
            <a:off x="2928254" y="2692163"/>
            <a:ext cx="847412"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Flecha: a la derecha 15">
            <a:extLst>
              <a:ext uri="{FF2B5EF4-FFF2-40B4-BE49-F238E27FC236}">
                <a16:creationId xmlns:a16="http://schemas.microsoft.com/office/drawing/2014/main" id="{C81C4C3B-62CA-4F8E-AA08-0B4BDA04B893}"/>
              </a:ext>
            </a:extLst>
          </p:cNvPr>
          <p:cNvSpPr/>
          <p:nvPr/>
        </p:nvSpPr>
        <p:spPr>
          <a:xfrm>
            <a:off x="5669818" y="2692163"/>
            <a:ext cx="847412"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Flecha: a la derecha 16">
            <a:extLst>
              <a:ext uri="{FF2B5EF4-FFF2-40B4-BE49-F238E27FC236}">
                <a16:creationId xmlns:a16="http://schemas.microsoft.com/office/drawing/2014/main" id="{F04BDC72-AFCB-4CE6-8501-1837DC5665F0}"/>
              </a:ext>
            </a:extLst>
          </p:cNvPr>
          <p:cNvSpPr/>
          <p:nvPr/>
        </p:nvSpPr>
        <p:spPr>
          <a:xfrm>
            <a:off x="8463479" y="2692163"/>
            <a:ext cx="847412"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Flecha: hacia abajo 6">
            <a:extLst>
              <a:ext uri="{FF2B5EF4-FFF2-40B4-BE49-F238E27FC236}">
                <a16:creationId xmlns:a16="http://schemas.microsoft.com/office/drawing/2014/main" id="{AA103738-725E-409D-8582-C56B45820547}"/>
              </a:ext>
            </a:extLst>
          </p:cNvPr>
          <p:cNvSpPr/>
          <p:nvPr/>
        </p:nvSpPr>
        <p:spPr>
          <a:xfrm>
            <a:off x="1829080" y="3295122"/>
            <a:ext cx="325140" cy="486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9" name="Imagen 8">
            <a:extLst>
              <a:ext uri="{FF2B5EF4-FFF2-40B4-BE49-F238E27FC236}">
                <a16:creationId xmlns:a16="http://schemas.microsoft.com/office/drawing/2014/main" id="{9268B2C3-ADDE-4854-956D-AC2FB07ABAAC}"/>
              </a:ext>
            </a:extLst>
          </p:cNvPr>
          <p:cNvPicPr>
            <a:picLocks noChangeAspect="1"/>
          </p:cNvPicPr>
          <p:nvPr/>
        </p:nvPicPr>
        <p:blipFill>
          <a:blip r:embed="rId2"/>
          <a:stretch>
            <a:fillRect/>
          </a:stretch>
        </p:blipFill>
        <p:spPr>
          <a:xfrm>
            <a:off x="940552" y="3818230"/>
            <a:ext cx="2045781" cy="2505075"/>
          </a:xfrm>
          <a:prstGeom prst="rect">
            <a:avLst/>
          </a:prstGeom>
        </p:spPr>
      </p:pic>
      <p:sp>
        <p:nvSpPr>
          <p:cNvPr id="24" name="Flecha: hacia abajo 23">
            <a:extLst>
              <a:ext uri="{FF2B5EF4-FFF2-40B4-BE49-F238E27FC236}">
                <a16:creationId xmlns:a16="http://schemas.microsoft.com/office/drawing/2014/main" id="{1B35D62B-629A-4615-8F83-F43AA822C440}"/>
              </a:ext>
            </a:extLst>
          </p:cNvPr>
          <p:cNvSpPr/>
          <p:nvPr/>
        </p:nvSpPr>
        <p:spPr>
          <a:xfrm>
            <a:off x="4549698" y="3302959"/>
            <a:ext cx="325140" cy="486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a:extLst>
              <a:ext uri="{FF2B5EF4-FFF2-40B4-BE49-F238E27FC236}">
                <a16:creationId xmlns:a16="http://schemas.microsoft.com/office/drawing/2014/main" id="{2326F88F-C0FB-4D31-890E-0D21D0EDA49E}"/>
              </a:ext>
            </a:extLst>
          </p:cNvPr>
          <p:cNvPicPr>
            <a:picLocks noChangeAspect="1"/>
          </p:cNvPicPr>
          <p:nvPr/>
        </p:nvPicPr>
        <p:blipFill>
          <a:blip r:embed="rId3"/>
          <a:stretch>
            <a:fillRect/>
          </a:stretch>
        </p:blipFill>
        <p:spPr>
          <a:xfrm>
            <a:off x="3802170" y="3834534"/>
            <a:ext cx="1873205" cy="2495550"/>
          </a:xfrm>
          <a:prstGeom prst="rect">
            <a:avLst/>
          </a:prstGeom>
        </p:spPr>
      </p:pic>
      <p:pic>
        <p:nvPicPr>
          <p:cNvPr id="19" name="Imagen 18">
            <a:extLst>
              <a:ext uri="{FF2B5EF4-FFF2-40B4-BE49-F238E27FC236}">
                <a16:creationId xmlns:a16="http://schemas.microsoft.com/office/drawing/2014/main" id="{CC23CEFE-9917-441F-9654-38544443DF7D}"/>
              </a:ext>
            </a:extLst>
          </p:cNvPr>
          <p:cNvPicPr>
            <a:picLocks noChangeAspect="1"/>
          </p:cNvPicPr>
          <p:nvPr/>
        </p:nvPicPr>
        <p:blipFill>
          <a:blip r:embed="rId4"/>
          <a:stretch>
            <a:fillRect/>
          </a:stretch>
        </p:blipFill>
        <p:spPr>
          <a:xfrm>
            <a:off x="6491212" y="3851567"/>
            <a:ext cx="1972267" cy="2438400"/>
          </a:xfrm>
          <a:prstGeom prst="rect">
            <a:avLst/>
          </a:prstGeom>
        </p:spPr>
      </p:pic>
      <p:sp>
        <p:nvSpPr>
          <p:cNvPr id="29" name="Flecha: hacia abajo 28">
            <a:extLst>
              <a:ext uri="{FF2B5EF4-FFF2-40B4-BE49-F238E27FC236}">
                <a16:creationId xmlns:a16="http://schemas.microsoft.com/office/drawing/2014/main" id="{1B234C89-CB8A-4589-A66F-D0A444DAA83F}"/>
              </a:ext>
            </a:extLst>
          </p:cNvPr>
          <p:cNvSpPr/>
          <p:nvPr/>
        </p:nvSpPr>
        <p:spPr>
          <a:xfrm>
            <a:off x="7270316" y="3276879"/>
            <a:ext cx="325140" cy="486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a:extLst>
              <a:ext uri="{FF2B5EF4-FFF2-40B4-BE49-F238E27FC236}">
                <a16:creationId xmlns:a16="http://schemas.microsoft.com/office/drawing/2014/main" id="{3E5486EF-46BE-4C4D-AB5F-FD8D2EA88B82}"/>
              </a:ext>
            </a:extLst>
          </p:cNvPr>
          <p:cNvPicPr>
            <a:picLocks noChangeAspect="1"/>
          </p:cNvPicPr>
          <p:nvPr/>
        </p:nvPicPr>
        <p:blipFill>
          <a:blip r:embed="rId5"/>
          <a:stretch>
            <a:fillRect/>
          </a:stretch>
        </p:blipFill>
        <p:spPr>
          <a:xfrm>
            <a:off x="9409002" y="3808306"/>
            <a:ext cx="1972267" cy="2486025"/>
          </a:xfrm>
          <a:prstGeom prst="rect">
            <a:avLst/>
          </a:prstGeom>
        </p:spPr>
      </p:pic>
      <p:sp>
        <p:nvSpPr>
          <p:cNvPr id="32" name="Flecha: hacia abajo 31">
            <a:extLst>
              <a:ext uri="{FF2B5EF4-FFF2-40B4-BE49-F238E27FC236}">
                <a16:creationId xmlns:a16="http://schemas.microsoft.com/office/drawing/2014/main" id="{171DF381-8DD2-4650-8957-A844B9ADB7D4}"/>
              </a:ext>
            </a:extLst>
          </p:cNvPr>
          <p:cNvSpPr/>
          <p:nvPr/>
        </p:nvSpPr>
        <p:spPr>
          <a:xfrm>
            <a:off x="10105493" y="3285140"/>
            <a:ext cx="325140" cy="453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3" name="Conector recto 22">
            <a:extLst>
              <a:ext uri="{FF2B5EF4-FFF2-40B4-BE49-F238E27FC236}">
                <a16:creationId xmlns:a16="http://schemas.microsoft.com/office/drawing/2014/main" id="{8FD3FF9F-5149-4E0F-8C41-7922B3FAE739}"/>
              </a:ext>
            </a:extLst>
          </p:cNvPr>
          <p:cNvCxnSpPr/>
          <p:nvPr/>
        </p:nvCxnSpPr>
        <p:spPr>
          <a:xfrm>
            <a:off x="2085240" y="2239617"/>
            <a:ext cx="261928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43327761-7674-4999-A836-A391EDE5974F}"/>
              </a:ext>
            </a:extLst>
          </p:cNvPr>
          <p:cNvCxnSpPr>
            <a:cxnSpLocks/>
          </p:cNvCxnSpPr>
          <p:nvPr/>
        </p:nvCxnSpPr>
        <p:spPr>
          <a:xfrm>
            <a:off x="2085240" y="2239617"/>
            <a:ext cx="0" cy="1444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DEDD2468-3293-4BF1-B635-B4BEDDDB7E55}"/>
              </a:ext>
            </a:extLst>
          </p:cNvPr>
          <p:cNvCxnSpPr>
            <a:cxnSpLocks/>
            <a:stCxn id="12" idx="0"/>
          </p:cNvCxnSpPr>
          <p:nvPr/>
        </p:nvCxnSpPr>
        <p:spPr>
          <a:xfrm flipH="1" flipV="1">
            <a:off x="4704523" y="2239619"/>
            <a:ext cx="7746" cy="14443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7D7E22E9-0B56-40EE-98E5-278494A4F676}"/>
              </a:ext>
            </a:extLst>
          </p:cNvPr>
          <p:cNvSpPr txBox="1"/>
          <p:nvPr/>
        </p:nvSpPr>
        <p:spPr>
          <a:xfrm>
            <a:off x="1768298" y="1905177"/>
            <a:ext cx="3469029" cy="307777"/>
          </a:xfrm>
          <a:prstGeom prst="rect">
            <a:avLst/>
          </a:prstGeom>
          <a:noFill/>
        </p:spPr>
        <p:txBody>
          <a:bodyPr wrap="square" rtlCol="0">
            <a:spAutoFit/>
          </a:bodyPr>
          <a:lstStyle/>
          <a:p>
            <a:r>
              <a:rPr lang="es-ES" sz="1400" b="1" dirty="0">
                <a:solidFill>
                  <a:srgbClr val="FF0000"/>
                </a:solidFill>
              </a:rPr>
              <a:t>UML=&gt;Lenguaje de Modelado Unificado</a:t>
            </a:r>
            <a:endParaRPr lang="es-CO" sz="1400" b="1" dirty="0">
              <a:solidFill>
                <a:srgbClr val="FF0000"/>
              </a:solidFill>
            </a:endParaRPr>
          </a:p>
        </p:txBody>
      </p:sp>
    </p:spTree>
    <p:extLst>
      <p:ext uri="{BB962C8B-B14F-4D97-AF65-F5344CB8AC3E}">
        <p14:creationId xmlns:p14="http://schemas.microsoft.com/office/powerpoint/2010/main" val="3196455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Lenguaje de Modelado Unificado (UML)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Definición.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914401" y="1873042"/>
            <a:ext cx="10800522" cy="2246769"/>
          </a:xfrm>
          <a:prstGeom prst="rect">
            <a:avLst/>
          </a:prstGeom>
          <a:noFill/>
        </p:spPr>
        <p:txBody>
          <a:bodyPr wrap="square">
            <a:spAutoFit/>
          </a:bodyPr>
          <a:lstStyle/>
          <a:p>
            <a:pPr algn="just"/>
            <a:r>
              <a:rPr lang="es-ES" sz="2000" b="0" i="0" dirty="0">
                <a:solidFill>
                  <a:srgbClr val="3C3C3C"/>
                </a:solidFill>
                <a:effectLst/>
                <a:latin typeface="OpenSansRegular"/>
              </a:rPr>
              <a:t>El </a:t>
            </a:r>
            <a:r>
              <a:rPr lang="es-ES" sz="2000" b="0" i="0" dirty="0">
                <a:solidFill>
                  <a:srgbClr val="C00000"/>
                </a:solidFill>
                <a:effectLst/>
                <a:latin typeface="OpenSansRegular"/>
              </a:rPr>
              <a:t>lenguaje de modelado unificado (UML) </a:t>
            </a:r>
            <a:r>
              <a:rPr lang="es-ES" sz="2000" b="0" i="0" dirty="0">
                <a:solidFill>
                  <a:srgbClr val="3C3C3C"/>
                </a:solidFill>
                <a:effectLst/>
                <a:latin typeface="OpenSansRegular"/>
              </a:rPr>
              <a:t>es un estándar para la </a:t>
            </a:r>
            <a:r>
              <a:rPr lang="es-ES" sz="2000" i="0" dirty="0">
                <a:solidFill>
                  <a:srgbClr val="C00000"/>
                </a:solidFill>
                <a:effectLst/>
                <a:latin typeface="OpenSansRegular"/>
              </a:rPr>
              <a:t>representación visual de objetos, estados y procesos dentro de un sistema</a:t>
            </a:r>
            <a:r>
              <a:rPr lang="es-ES" sz="2000" b="0" i="0" dirty="0">
                <a:solidFill>
                  <a:srgbClr val="3C3C3C"/>
                </a:solidFill>
                <a:effectLst/>
                <a:latin typeface="OpenSansRegular"/>
              </a:rPr>
              <a:t>. Por un lado, el lenguaje de modelado puede servir de modelo para un proyecto y garantizar así una arquitectura de información estructurada; por el otro, ayuda a los desarrolladores a </a:t>
            </a:r>
            <a:r>
              <a:rPr lang="es-ES" sz="2000" b="0" i="0" dirty="0">
                <a:solidFill>
                  <a:srgbClr val="C00000"/>
                </a:solidFill>
                <a:effectLst/>
                <a:latin typeface="OpenSansRegular"/>
              </a:rPr>
              <a:t>presentar la descripción del sistema de una manera que sea comprensible para quienes están fuera del campo</a:t>
            </a:r>
            <a:r>
              <a:rPr lang="es-ES" sz="2000" b="0" i="0" dirty="0">
                <a:solidFill>
                  <a:srgbClr val="3C3C3C"/>
                </a:solidFill>
                <a:effectLst/>
                <a:latin typeface="OpenSansRegular"/>
              </a:rPr>
              <a:t>. UML se utiliza principalmente en el desarrollo de software orientado a objetos. Al ampliar el estándar en la versión 2.0, también es adecuado para visualizar procesos empresariales.</a:t>
            </a:r>
            <a:endParaRPr lang="es-CO" sz="2000" dirty="0"/>
          </a:p>
        </p:txBody>
      </p:sp>
      <p:sp>
        <p:nvSpPr>
          <p:cNvPr id="33" name="CuadroTexto 32">
            <a:extLst>
              <a:ext uri="{FF2B5EF4-FFF2-40B4-BE49-F238E27FC236}">
                <a16:creationId xmlns:a16="http://schemas.microsoft.com/office/drawing/2014/main" id="{F401496C-A0E3-4671-A966-A2F9F81FE06E}"/>
              </a:ext>
            </a:extLst>
          </p:cNvPr>
          <p:cNvSpPr txBox="1"/>
          <p:nvPr/>
        </p:nvSpPr>
        <p:spPr>
          <a:xfrm>
            <a:off x="914401" y="4241899"/>
            <a:ext cx="10641495" cy="1631216"/>
          </a:xfrm>
          <a:prstGeom prst="rect">
            <a:avLst/>
          </a:prstGeom>
          <a:noFill/>
        </p:spPr>
        <p:txBody>
          <a:bodyPr wrap="square">
            <a:spAutoFit/>
          </a:bodyPr>
          <a:lstStyle/>
          <a:p>
            <a:pPr algn="just"/>
            <a:r>
              <a:rPr lang="es-ES" sz="2000" dirty="0">
                <a:solidFill>
                  <a:srgbClr val="3C3C3C"/>
                </a:solidFill>
                <a:latin typeface="OpenSansRegular"/>
              </a:rPr>
              <a:t>Desde finales de la década de 1980 hasta la de 1990 se desarrolló un gran número de métodos y lenguajes para la representación de la programación orientada a objetos. El resultado fue una confusa abundancia de métodos que apenas eran comparables entre sí. Para unificarlos, los tres desarrolladores </a:t>
            </a:r>
            <a:r>
              <a:rPr lang="es-ES" sz="2000" b="1" dirty="0">
                <a:solidFill>
                  <a:srgbClr val="C00000"/>
                </a:solidFill>
                <a:latin typeface="OpenSansRegular"/>
              </a:rPr>
              <a:t>James Rumbaugh, Grady Booch e Ivar Jacobson </a:t>
            </a:r>
            <a:r>
              <a:rPr lang="es-ES" sz="2000" dirty="0">
                <a:solidFill>
                  <a:srgbClr val="3C3C3C"/>
                </a:solidFill>
                <a:latin typeface="OpenSansRegular"/>
              </a:rPr>
              <a:t>decidieron fusionar varios lenguajes existentes en un estándar común.</a:t>
            </a:r>
            <a:endParaRPr lang="es-CO" sz="2000" dirty="0">
              <a:solidFill>
                <a:srgbClr val="3C3C3C"/>
              </a:solidFill>
              <a:latin typeface="OpenSansRegular"/>
            </a:endParaRPr>
          </a:p>
        </p:txBody>
      </p:sp>
    </p:spTree>
    <p:extLst>
      <p:ext uri="{BB962C8B-B14F-4D97-AF65-F5344CB8AC3E}">
        <p14:creationId xmlns:p14="http://schemas.microsoft.com/office/powerpoint/2010/main" val="1057287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Lenguaje de Modelado Unificado (UML) </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Diagramas.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3" name="Imagen 2" descr="Escala de tiempo&#10;&#10;Descripción generada automáticamente">
            <a:extLst>
              <a:ext uri="{FF2B5EF4-FFF2-40B4-BE49-F238E27FC236}">
                <a16:creationId xmlns:a16="http://schemas.microsoft.com/office/drawing/2014/main" id="{8903AB75-E944-4D55-95FF-82A03FC20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0896"/>
            <a:ext cx="9531626" cy="4765813"/>
          </a:xfrm>
          <a:prstGeom prst="rect">
            <a:avLst/>
          </a:prstGeom>
        </p:spPr>
      </p:pic>
      <p:sp>
        <p:nvSpPr>
          <p:cNvPr id="14" name="CuadroTexto 13">
            <a:extLst>
              <a:ext uri="{FF2B5EF4-FFF2-40B4-BE49-F238E27FC236}">
                <a16:creationId xmlns:a16="http://schemas.microsoft.com/office/drawing/2014/main" id="{5B1AD155-C4BB-4C39-B00E-152032586ECA}"/>
              </a:ext>
            </a:extLst>
          </p:cNvPr>
          <p:cNvSpPr txBox="1"/>
          <p:nvPr/>
        </p:nvSpPr>
        <p:spPr>
          <a:xfrm>
            <a:off x="1017821" y="4583827"/>
            <a:ext cx="3527674" cy="523220"/>
          </a:xfrm>
          <a:prstGeom prst="rect">
            <a:avLst/>
          </a:prstGeom>
          <a:noFill/>
        </p:spPr>
        <p:txBody>
          <a:bodyPr wrap="square" rtlCol="0">
            <a:spAutoFit/>
          </a:bodyPr>
          <a:lstStyle/>
          <a:p>
            <a:pPr algn="ctr"/>
            <a:r>
              <a:rPr lang="es-ES" sz="1400" b="1" dirty="0">
                <a:solidFill>
                  <a:srgbClr val="FF0000"/>
                </a:solidFill>
              </a:rPr>
              <a:t>Representan la estructura lógica de los elementos de un sistema y sus relaciones</a:t>
            </a:r>
            <a:endParaRPr lang="es-CO" sz="1400" b="1" dirty="0">
              <a:solidFill>
                <a:srgbClr val="FF0000"/>
              </a:solidFill>
            </a:endParaRPr>
          </a:p>
        </p:txBody>
      </p:sp>
      <p:sp>
        <p:nvSpPr>
          <p:cNvPr id="15" name="CuadroTexto 14">
            <a:extLst>
              <a:ext uri="{FF2B5EF4-FFF2-40B4-BE49-F238E27FC236}">
                <a16:creationId xmlns:a16="http://schemas.microsoft.com/office/drawing/2014/main" id="{6493A55F-B5D8-47F8-BF41-264D3B5A1C7F}"/>
              </a:ext>
            </a:extLst>
          </p:cNvPr>
          <p:cNvSpPr txBox="1"/>
          <p:nvPr/>
        </p:nvSpPr>
        <p:spPr>
          <a:xfrm>
            <a:off x="7955334" y="2346953"/>
            <a:ext cx="3527674" cy="523220"/>
          </a:xfrm>
          <a:prstGeom prst="rect">
            <a:avLst/>
          </a:prstGeom>
          <a:noFill/>
        </p:spPr>
        <p:txBody>
          <a:bodyPr wrap="square" rtlCol="0">
            <a:spAutoFit/>
          </a:bodyPr>
          <a:lstStyle/>
          <a:p>
            <a:pPr algn="ctr"/>
            <a:r>
              <a:rPr lang="es-ES" sz="1400" b="1" dirty="0">
                <a:solidFill>
                  <a:srgbClr val="FF0000"/>
                </a:solidFill>
              </a:rPr>
              <a:t>Representan  la conducta en tiempo de ejecución del sistema</a:t>
            </a:r>
            <a:endParaRPr lang="es-CO" sz="1400" b="1" dirty="0">
              <a:solidFill>
                <a:srgbClr val="FF0000"/>
              </a:solidFill>
            </a:endParaRPr>
          </a:p>
        </p:txBody>
      </p:sp>
    </p:spTree>
    <p:extLst>
      <p:ext uri="{BB962C8B-B14F-4D97-AF65-F5344CB8AC3E}">
        <p14:creationId xmlns:p14="http://schemas.microsoft.com/office/powerpoint/2010/main" val="1314843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Definición.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914400" y="2074120"/>
            <a:ext cx="10800522" cy="1015663"/>
          </a:xfrm>
          <a:prstGeom prst="rect">
            <a:avLst/>
          </a:prstGeom>
          <a:noFill/>
        </p:spPr>
        <p:txBody>
          <a:bodyPr wrap="square">
            <a:spAutoFit/>
          </a:bodyPr>
          <a:lstStyle/>
          <a:p>
            <a:pPr algn="just"/>
            <a:r>
              <a:rPr lang="es-ES" sz="2000" b="0" i="0" dirty="0">
                <a:solidFill>
                  <a:srgbClr val="222222"/>
                </a:solidFill>
                <a:effectLst/>
                <a:latin typeface="Roboto" panose="02000000000000000000" pitchFamily="2" charset="0"/>
              </a:rPr>
              <a:t>El </a:t>
            </a:r>
            <a:r>
              <a:rPr lang="es-ES" sz="2000" b="1" i="0" dirty="0">
                <a:solidFill>
                  <a:srgbClr val="C00000"/>
                </a:solidFill>
                <a:effectLst/>
                <a:latin typeface="Roboto" panose="02000000000000000000" pitchFamily="2" charset="0"/>
              </a:rPr>
              <a:t>diagrama de clases</a:t>
            </a:r>
            <a:r>
              <a:rPr lang="es-ES" sz="2000" b="0" i="0" dirty="0">
                <a:solidFill>
                  <a:srgbClr val="C00000"/>
                </a:solidFill>
                <a:effectLst/>
                <a:latin typeface="Roboto" panose="02000000000000000000" pitchFamily="2" charset="0"/>
              </a:rPr>
              <a:t> </a:t>
            </a:r>
            <a:r>
              <a:rPr lang="es-ES" sz="2000" b="0" i="0" dirty="0">
                <a:solidFill>
                  <a:srgbClr val="222222"/>
                </a:solidFill>
                <a:effectLst/>
                <a:latin typeface="Roboto" panose="02000000000000000000" pitchFamily="2" charset="0"/>
              </a:rPr>
              <a:t>es uno de los diagramas incluidos en UML, clasificado dentro de los diagramas de estructura y, como tal, se utiliza para representar los elementos que componen un sistema de información desde un punto de vista estático.</a:t>
            </a:r>
            <a:endParaRPr lang="es-CO" sz="2000" dirty="0"/>
          </a:p>
        </p:txBody>
      </p:sp>
      <p:sp>
        <p:nvSpPr>
          <p:cNvPr id="33" name="CuadroTexto 32">
            <a:extLst>
              <a:ext uri="{FF2B5EF4-FFF2-40B4-BE49-F238E27FC236}">
                <a16:creationId xmlns:a16="http://schemas.microsoft.com/office/drawing/2014/main" id="{F401496C-A0E3-4671-A966-A2F9F81FE06E}"/>
              </a:ext>
            </a:extLst>
          </p:cNvPr>
          <p:cNvSpPr txBox="1"/>
          <p:nvPr/>
        </p:nvSpPr>
        <p:spPr>
          <a:xfrm>
            <a:off x="993914" y="3429000"/>
            <a:ext cx="10641495" cy="1938992"/>
          </a:xfrm>
          <a:prstGeom prst="rect">
            <a:avLst/>
          </a:prstGeom>
          <a:noFill/>
        </p:spPr>
        <p:txBody>
          <a:bodyPr wrap="square">
            <a:spAutoFit/>
          </a:bodyPr>
          <a:lstStyle/>
          <a:p>
            <a:pPr algn="just"/>
            <a:r>
              <a:rPr lang="es-ES" sz="2000" b="0" i="0" dirty="0">
                <a:solidFill>
                  <a:srgbClr val="222222"/>
                </a:solidFill>
                <a:effectLst/>
                <a:latin typeface="Roboto" panose="02000000000000000000" pitchFamily="2" charset="0"/>
              </a:rPr>
              <a:t>El diagrama de clases es un </a:t>
            </a:r>
            <a:r>
              <a:rPr lang="es-ES" sz="2000" b="1" i="0" dirty="0">
                <a:solidFill>
                  <a:srgbClr val="C00000"/>
                </a:solidFill>
                <a:effectLst/>
                <a:latin typeface="Roboto" panose="02000000000000000000" pitchFamily="2" charset="0"/>
              </a:rPr>
              <a:t>diagrama puramente orientado al modelo de programación orientado a objetos</a:t>
            </a:r>
            <a:r>
              <a:rPr lang="es-ES" sz="2000" b="0" i="0" dirty="0">
                <a:solidFill>
                  <a:srgbClr val="222222"/>
                </a:solidFill>
                <a:effectLst/>
                <a:latin typeface="Roboto" panose="02000000000000000000" pitchFamily="2" charset="0"/>
              </a:rPr>
              <a:t>, ya que define las clases que se utilizarán cuando se pase a la fase de construcción y la manera en que se relacionan las mismas. Se podría equiparar, salvando las distancias, al famoso diagrama de modelo Entidad-Relación (E/R), no recogido en UML, tiene una utilidad similar: la representación de datos y su interacción. Ambos diagramas muestran el modelo lógico de los datos de un sistema.</a:t>
            </a:r>
            <a:endParaRPr lang="es-CO" sz="2000" dirty="0">
              <a:solidFill>
                <a:srgbClr val="3C3C3C"/>
              </a:solidFill>
              <a:latin typeface="OpenSansRegular"/>
            </a:endParaRPr>
          </a:p>
        </p:txBody>
      </p:sp>
    </p:spTree>
    <p:extLst>
      <p:ext uri="{BB962C8B-B14F-4D97-AF65-F5344CB8AC3E}">
        <p14:creationId xmlns:p14="http://schemas.microsoft.com/office/powerpoint/2010/main" val="3054417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Metodología para la elaboración del diagrama de Clases.</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914400" y="1715880"/>
            <a:ext cx="10800522" cy="707886"/>
          </a:xfrm>
          <a:prstGeom prst="rect">
            <a:avLst/>
          </a:prstGeom>
          <a:noFill/>
        </p:spPr>
        <p:txBody>
          <a:bodyPr wrap="square">
            <a:spAutoFit/>
          </a:bodyPr>
          <a:lstStyle/>
          <a:p>
            <a:pPr algn="just"/>
            <a:r>
              <a:rPr lang="es-ES" sz="2000" b="1" i="0" dirty="0">
                <a:solidFill>
                  <a:srgbClr val="C00000"/>
                </a:solidFill>
                <a:effectLst/>
                <a:latin typeface="Roboto" panose="02000000000000000000" pitchFamily="2" charset="0"/>
              </a:rPr>
              <a:t>Paso 1</a:t>
            </a:r>
            <a:r>
              <a:rPr lang="es-ES" sz="2000" b="0" i="0" dirty="0">
                <a:solidFill>
                  <a:srgbClr val="222222"/>
                </a:solidFill>
                <a:effectLst/>
                <a:latin typeface="Roboto" panose="02000000000000000000" pitchFamily="2" charset="0"/>
              </a:rPr>
              <a:t>: Del enunciado se deben extraer los sustantivos, que serían las clases, los actores o personajes de la situación problema; se listan en singular con la primera letra en mayúscula.</a:t>
            </a:r>
            <a:endParaRPr lang="es-CO" sz="2000" dirty="0"/>
          </a:p>
        </p:txBody>
      </p:sp>
      <p:sp>
        <p:nvSpPr>
          <p:cNvPr id="13" name="CuadroTexto 12">
            <a:extLst>
              <a:ext uri="{FF2B5EF4-FFF2-40B4-BE49-F238E27FC236}">
                <a16:creationId xmlns:a16="http://schemas.microsoft.com/office/drawing/2014/main" id="{1E2FCDB6-FFDF-4532-A7DE-65C7FF1566E7}"/>
              </a:ext>
            </a:extLst>
          </p:cNvPr>
          <p:cNvSpPr txBox="1"/>
          <p:nvPr/>
        </p:nvSpPr>
        <p:spPr>
          <a:xfrm>
            <a:off x="914400" y="2502320"/>
            <a:ext cx="10800522" cy="707886"/>
          </a:xfrm>
          <a:prstGeom prst="rect">
            <a:avLst/>
          </a:prstGeom>
          <a:noFill/>
        </p:spPr>
        <p:txBody>
          <a:bodyPr wrap="square">
            <a:spAutoFit/>
          </a:bodyPr>
          <a:lstStyle/>
          <a:p>
            <a:pPr algn="just"/>
            <a:r>
              <a:rPr lang="es-ES" sz="2000" b="1" i="0" dirty="0">
                <a:solidFill>
                  <a:srgbClr val="C00000"/>
                </a:solidFill>
                <a:effectLst/>
                <a:latin typeface="Roboto" panose="02000000000000000000" pitchFamily="2" charset="0"/>
              </a:rPr>
              <a:t>Paso 2</a:t>
            </a:r>
            <a:r>
              <a:rPr lang="es-ES" sz="2000" b="0" i="0" dirty="0">
                <a:solidFill>
                  <a:srgbClr val="222222"/>
                </a:solidFill>
                <a:effectLst/>
                <a:latin typeface="Roboto" panose="02000000000000000000" pitchFamily="2" charset="0"/>
              </a:rPr>
              <a:t>: De las clases identificadas, se deben excluir aquellas que no aportan nada para el modelamiento de la situación problema, que se llamar</a:t>
            </a:r>
            <a:r>
              <a:rPr lang="es-ES" sz="2000" dirty="0">
                <a:solidFill>
                  <a:srgbClr val="222222"/>
                </a:solidFill>
                <a:latin typeface="Roboto" panose="02000000000000000000" pitchFamily="2" charset="0"/>
              </a:rPr>
              <a:t>án las clases candidatas</a:t>
            </a:r>
            <a:r>
              <a:rPr lang="es-ES" sz="2000" b="0" i="0" dirty="0">
                <a:solidFill>
                  <a:srgbClr val="222222"/>
                </a:solidFill>
                <a:effectLst/>
                <a:latin typeface="Roboto" panose="02000000000000000000" pitchFamily="2" charset="0"/>
              </a:rPr>
              <a:t>.</a:t>
            </a:r>
            <a:endParaRPr lang="es-CO" sz="2000" dirty="0"/>
          </a:p>
        </p:txBody>
      </p:sp>
      <p:sp>
        <p:nvSpPr>
          <p:cNvPr id="14" name="CuadroTexto 13">
            <a:extLst>
              <a:ext uri="{FF2B5EF4-FFF2-40B4-BE49-F238E27FC236}">
                <a16:creationId xmlns:a16="http://schemas.microsoft.com/office/drawing/2014/main" id="{CF95193A-1099-4001-8351-B268001F9704}"/>
              </a:ext>
            </a:extLst>
          </p:cNvPr>
          <p:cNvSpPr txBox="1"/>
          <p:nvPr/>
        </p:nvSpPr>
        <p:spPr>
          <a:xfrm>
            <a:off x="914400" y="3236284"/>
            <a:ext cx="10800522" cy="707886"/>
          </a:xfrm>
          <a:prstGeom prst="rect">
            <a:avLst/>
          </a:prstGeom>
          <a:noFill/>
        </p:spPr>
        <p:txBody>
          <a:bodyPr wrap="square">
            <a:spAutoFit/>
          </a:bodyPr>
          <a:lstStyle/>
          <a:p>
            <a:pPr algn="just"/>
            <a:r>
              <a:rPr lang="es-ES" sz="2000" b="1" i="0" dirty="0">
                <a:solidFill>
                  <a:srgbClr val="C00000"/>
                </a:solidFill>
                <a:effectLst/>
                <a:latin typeface="Roboto" panose="02000000000000000000" pitchFamily="2" charset="0"/>
              </a:rPr>
              <a:t>Paso 3</a:t>
            </a:r>
            <a:r>
              <a:rPr lang="es-ES" sz="2000" b="0" i="0" dirty="0">
                <a:solidFill>
                  <a:srgbClr val="222222"/>
                </a:solidFill>
                <a:effectLst/>
                <a:latin typeface="Roboto" panose="02000000000000000000" pitchFamily="2" charset="0"/>
              </a:rPr>
              <a:t>: Se deben identificar los atributos de las clases,  analizando las características valores  o la información que suministran de cada una de las clases.</a:t>
            </a:r>
            <a:endParaRPr lang="es-CO" sz="2000" dirty="0"/>
          </a:p>
        </p:txBody>
      </p:sp>
      <p:sp>
        <p:nvSpPr>
          <p:cNvPr id="15" name="CuadroTexto 14">
            <a:extLst>
              <a:ext uri="{FF2B5EF4-FFF2-40B4-BE49-F238E27FC236}">
                <a16:creationId xmlns:a16="http://schemas.microsoft.com/office/drawing/2014/main" id="{9A864E2D-55AD-4231-9266-475249268274}"/>
              </a:ext>
            </a:extLst>
          </p:cNvPr>
          <p:cNvSpPr txBox="1"/>
          <p:nvPr/>
        </p:nvSpPr>
        <p:spPr>
          <a:xfrm>
            <a:off x="914400" y="4032063"/>
            <a:ext cx="10800522" cy="707886"/>
          </a:xfrm>
          <a:prstGeom prst="rect">
            <a:avLst/>
          </a:prstGeom>
          <a:noFill/>
        </p:spPr>
        <p:txBody>
          <a:bodyPr wrap="square">
            <a:spAutoFit/>
          </a:bodyPr>
          <a:lstStyle/>
          <a:p>
            <a:pPr algn="just"/>
            <a:r>
              <a:rPr lang="es-ES" sz="2000" b="1" i="0" dirty="0">
                <a:solidFill>
                  <a:srgbClr val="C00000"/>
                </a:solidFill>
                <a:effectLst/>
                <a:latin typeface="Roboto" panose="02000000000000000000" pitchFamily="2" charset="0"/>
              </a:rPr>
              <a:t>Paso 4</a:t>
            </a:r>
            <a:r>
              <a:rPr lang="es-ES" sz="2000" b="0" i="0" dirty="0">
                <a:solidFill>
                  <a:srgbClr val="222222"/>
                </a:solidFill>
                <a:effectLst/>
                <a:latin typeface="Roboto" panose="02000000000000000000" pitchFamily="2" charset="0"/>
              </a:rPr>
              <a:t>: Se deben identificar las operaciones o  métodos de las clases, a través de las acciones que se menciona que puede realizar cad</a:t>
            </a:r>
            <a:r>
              <a:rPr lang="es-ES" sz="2000" dirty="0">
                <a:solidFill>
                  <a:srgbClr val="222222"/>
                </a:solidFill>
                <a:latin typeface="Roboto" panose="02000000000000000000" pitchFamily="2" charset="0"/>
              </a:rPr>
              <a:t>a una de las clases</a:t>
            </a:r>
            <a:r>
              <a:rPr lang="es-ES" sz="2000" b="0" i="0" dirty="0">
                <a:solidFill>
                  <a:srgbClr val="222222"/>
                </a:solidFill>
                <a:effectLst/>
                <a:latin typeface="Roboto" panose="02000000000000000000" pitchFamily="2" charset="0"/>
              </a:rPr>
              <a:t>.</a:t>
            </a:r>
            <a:endParaRPr lang="es-CO" sz="2000" dirty="0"/>
          </a:p>
        </p:txBody>
      </p:sp>
      <p:sp>
        <p:nvSpPr>
          <p:cNvPr id="16" name="CuadroTexto 15">
            <a:extLst>
              <a:ext uri="{FF2B5EF4-FFF2-40B4-BE49-F238E27FC236}">
                <a16:creationId xmlns:a16="http://schemas.microsoft.com/office/drawing/2014/main" id="{7628844D-44D9-41A2-8442-D9AD66CAC325}"/>
              </a:ext>
            </a:extLst>
          </p:cNvPr>
          <p:cNvSpPr txBox="1"/>
          <p:nvPr/>
        </p:nvSpPr>
        <p:spPr>
          <a:xfrm>
            <a:off x="914400" y="4827842"/>
            <a:ext cx="10800522" cy="707886"/>
          </a:xfrm>
          <a:prstGeom prst="rect">
            <a:avLst/>
          </a:prstGeom>
          <a:noFill/>
        </p:spPr>
        <p:txBody>
          <a:bodyPr wrap="square">
            <a:spAutoFit/>
          </a:bodyPr>
          <a:lstStyle/>
          <a:p>
            <a:pPr algn="just"/>
            <a:r>
              <a:rPr lang="es-ES" sz="2000" b="1" i="0" dirty="0">
                <a:solidFill>
                  <a:srgbClr val="C00000"/>
                </a:solidFill>
                <a:effectLst/>
                <a:latin typeface="Roboto" panose="02000000000000000000" pitchFamily="2" charset="0"/>
              </a:rPr>
              <a:t>Paso 5</a:t>
            </a:r>
            <a:r>
              <a:rPr lang="es-ES" sz="2000" b="0" i="0" dirty="0">
                <a:solidFill>
                  <a:srgbClr val="222222"/>
                </a:solidFill>
                <a:effectLst/>
                <a:latin typeface="Roboto" panose="02000000000000000000" pitchFamily="2" charset="0"/>
              </a:rPr>
              <a:t>: Se deben identificar las posibles relaciones entre las clases, señalando el tipo de relación (Asociación, Herencia – Generalización, Dependencia, Composición, Realización) .</a:t>
            </a:r>
            <a:endParaRPr lang="es-CO" sz="2000" dirty="0"/>
          </a:p>
        </p:txBody>
      </p:sp>
    </p:spTree>
    <p:extLst>
      <p:ext uri="{BB962C8B-B14F-4D97-AF65-F5344CB8AC3E}">
        <p14:creationId xmlns:p14="http://schemas.microsoft.com/office/powerpoint/2010/main" val="55901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Asociación</a:t>
            </a:r>
            <a:r>
              <a:rPr lang="es-ES" sz="2400" b="1" dirty="0">
                <a:solidFill>
                  <a:schemeClr val="accent6">
                    <a:lumMod val="75000"/>
                  </a:schemeClr>
                </a:solidFill>
                <a:latin typeface="Ubuntu" panose="020B0504030602030204" pitchFamily="34" charset="0"/>
              </a:rPr>
              <a:t> </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1124665" y="2146503"/>
            <a:ext cx="10800522" cy="400110"/>
          </a:xfrm>
          <a:prstGeom prst="rect">
            <a:avLst/>
          </a:prstGeom>
          <a:noFill/>
        </p:spPr>
        <p:txBody>
          <a:bodyPr wrap="square">
            <a:spAutoFit/>
          </a:bodyPr>
          <a:lstStyle/>
          <a:p>
            <a:pPr algn="just"/>
            <a:r>
              <a:rPr lang="es-ES" sz="2000" dirty="0">
                <a:solidFill>
                  <a:srgbClr val="222222"/>
                </a:solidFill>
                <a:latin typeface="Roboto" panose="02000000000000000000" pitchFamily="2" charset="0"/>
              </a:rPr>
              <a:t>Conexión conceptual  de dos clases independientes para participar en un proceso.</a:t>
            </a:r>
            <a:endParaRPr lang="es-CO" sz="2000" dirty="0"/>
          </a:p>
        </p:txBody>
      </p:sp>
      <p:pic>
        <p:nvPicPr>
          <p:cNvPr id="3" name="Imagen 2">
            <a:extLst>
              <a:ext uri="{FF2B5EF4-FFF2-40B4-BE49-F238E27FC236}">
                <a16:creationId xmlns:a16="http://schemas.microsoft.com/office/drawing/2014/main" id="{CFE65A33-C0ED-4A66-9041-57C136A59396}"/>
              </a:ext>
            </a:extLst>
          </p:cNvPr>
          <p:cNvPicPr>
            <a:picLocks noChangeAspect="1"/>
          </p:cNvPicPr>
          <p:nvPr/>
        </p:nvPicPr>
        <p:blipFill>
          <a:blip r:embed="rId2"/>
          <a:stretch>
            <a:fillRect/>
          </a:stretch>
        </p:blipFill>
        <p:spPr>
          <a:xfrm>
            <a:off x="1963443" y="3051595"/>
            <a:ext cx="7533544" cy="2037240"/>
          </a:xfrm>
          <a:prstGeom prst="rect">
            <a:avLst/>
          </a:prstGeom>
        </p:spPr>
      </p:pic>
      <p:sp>
        <p:nvSpPr>
          <p:cNvPr id="18" name="CuadroTexto 17">
            <a:extLst>
              <a:ext uri="{FF2B5EF4-FFF2-40B4-BE49-F238E27FC236}">
                <a16:creationId xmlns:a16="http://schemas.microsoft.com/office/drawing/2014/main" id="{D2D4152E-02E8-4B11-9F38-C33E52356445}"/>
              </a:ext>
            </a:extLst>
          </p:cNvPr>
          <p:cNvSpPr txBox="1"/>
          <p:nvPr/>
        </p:nvSpPr>
        <p:spPr>
          <a:xfrm>
            <a:off x="3509230" y="3504403"/>
            <a:ext cx="3527674" cy="307777"/>
          </a:xfrm>
          <a:prstGeom prst="rect">
            <a:avLst/>
          </a:prstGeom>
          <a:noFill/>
        </p:spPr>
        <p:txBody>
          <a:bodyPr wrap="square" rtlCol="0">
            <a:spAutoFit/>
          </a:bodyPr>
          <a:lstStyle/>
          <a:p>
            <a:pPr algn="ctr"/>
            <a:r>
              <a:rPr lang="es-ES" sz="1400" b="1" dirty="0">
                <a:solidFill>
                  <a:srgbClr val="FF0000"/>
                </a:solidFill>
              </a:rPr>
              <a:t>Participa en un </a:t>
            </a:r>
            <a:endParaRPr lang="es-CO" sz="1400" b="1" dirty="0">
              <a:solidFill>
                <a:srgbClr val="FF0000"/>
              </a:solidFill>
            </a:endParaRPr>
          </a:p>
        </p:txBody>
      </p:sp>
    </p:spTree>
    <p:extLst>
      <p:ext uri="{BB962C8B-B14F-4D97-AF65-F5344CB8AC3E}">
        <p14:creationId xmlns:p14="http://schemas.microsoft.com/office/powerpoint/2010/main" val="2503875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Herencia - Generalización</a:t>
            </a:r>
            <a:r>
              <a:rPr lang="es-ES" sz="2400" b="1" dirty="0">
                <a:solidFill>
                  <a:schemeClr val="accent6">
                    <a:lumMod val="75000"/>
                  </a:schemeClr>
                </a:solidFill>
                <a:latin typeface="Ubuntu" panose="020B0504030602030204" pitchFamily="34" charset="0"/>
              </a:rPr>
              <a:t> </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1124665" y="2146503"/>
            <a:ext cx="10800522" cy="707886"/>
          </a:xfrm>
          <a:prstGeom prst="rect">
            <a:avLst/>
          </a:prstGeom>
          <a:noFill/>
        </p:spPr>
        <p:txBody>
          <a:bodyPr wrap="square">
            <a:spAutoFit/>
          </a:bodyPr>
          <a:lstStyle/>
          <a:p>
            <a:pPr algn="just"/>
            <a:r>
              <a:rPr lang="es-ES" sz="2000" dirty="0">
                <a:solidFill>
                  <a:srgbClr val="222222"/>
                </a:solidFill>
                <a:latin typeface="Roboto" panose="02000000000000000000" pitchFamily="2" charset="0"/>
              </a:rPr>
              <a:t>Conexión entre clases a través de un procedimiento de Herencia, donde la Subclase toma o hereda los atributos y métodos de una Superclase.</a:t>
            </a:r>
            <a:endParaRPr lang="es-CO" sz="2000" dirty="0"/>
          </a:p>
        </p:txBody>
      </p:sp>
      <p:pic>
        <p:nvPicPr>
          <p:cNvPr id="14" name="Imagen 13">
            <a:extLst>
              <a:ext uri="{FF2B5EF4-FFF2-40B4-BE49-F238E27FC236}">
                <a16:creationId xmlns:a16="http://schemas.microsoft.com/office/drawing/2014/main" id="{BB318772-A0E3-4CA8-9ACD-96F693E23FEE}"/>
              </a:ext>
            </a:extLst>
          </p:cNvPr>
          <p:cNvPicPr>
            <a:picLocks noChangeAspect="1"/>
          </p:cNvPicPr>
          <p:nvPr/>
        </p:nvPicPr>
        <p:blipFill>
          <a:blip r:embed="rId2"/>
          <a:stretch>
            <a:fillRect/>
          </a:stretch>
        </p:blipFill>
        <p:spPr>
          <a:xfrm>
            <a:off x="1454126" y="2977046"/>
            <a:ext cx="7690309" cy="3596032"/>
          </a:xfrm>
          <a:prstGeom prst="rect">
            <a:avLst/>
          </a:prstGeom>
        </p:spPr>
      </p:pic>
      <p:sp>
        <p:nvSpPr>
          <p:cNvPr id="15" name="CuadroTexto 14">
            <a:extLst>
              <a:ext uri="{FF2B5EF4-FFF2-40B4-BE49-F238E27FC236}">
                <a16:creationId xmlns:a16="http://schemas.microsoft.com/office/drawing/2014/main" id="{41596977-F410-4A44-B8DC-1D540C3355B8}"/>
              </a:ext>
            </a:extLst>
          </p:cNvPr>
          <p:cNvSpPr txBox="1"/>
          <p:nvPr/>
        </p:nvSpPr>
        <p:spPr>
          <a:xfrm>
            <a:off x="4332163" y="4775062"/>
            <a:ext cx="3527674" cy="307777"/>
          </a:xfrm>
          <a:prstGeom prst="rect">
            <a:avLst/>
          </a:prstGeom>
          <a:noFill/>
        </p:spPr>
        <p:txBody>
          <a:bodyPr wrap="square" rtlCol="0">
            <a:spAutoFit/>
          </a:bodyPr>
          <a:lstStyle/>
          <a:p>
            <a:pPr algn="ctr"/>
            <a:r>
              <a:rPr lang="es-ES" sz="1400" b="1" dirty="0">
                <a:solidFill>
                  <a:srgbClr val="FF0000"/>
                </a:solidFill>
              </a:rPr>
              <a:t>Heredan de</a:t>
            </a:r>
            <a:endParaRPr lang="es-CO" sz="1400" b="1" dirty="0">
              <a:solidFill>
                <a:srgbClr val="FF0000"/>
              </a:solidFill>
            </a:endParaRPr>
          </a:p>
        </p:txBody>
      </p:sp>
    </p:spTree>
    <p:extLst>
      <p:ext uri="{BB962C8B-B14F-4D97-AF65-F5344CB8AC3E}">
        <p14:creationId xmlns:p14="http://schemas.microsoft.com/office/powerpoint/2010/main" val="2733057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Dependencia</a:t>
            </a:r>
            <a:endParaRPr lang="es-ES" sz="2400" b="1" dirty="0">
              <a:solidFill>
                <a:schemeClr val="accent6">
                  <a:lumMod val="75000"/>
                </a:schemeClr>
              </a:solidFill>
              <a:latin typeface="Ubuntu" panose="020B0504030602030204" pitchFamily="34" charset="0"/>
            </a:endParaRP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1124665" y="2146503"/>
            <a:ext cx="10800522" cy="707886"/>
          </a:xfrm>
          <a:prstGeom prst="rect">
            <a:avLst/>
          </a:prstGeom>
          <a:noFill/>
        </p:spPr>
        <p:txBody>
          <a:bodyPr wrap="square">
            <a:spAutoFit/>
          </a:bodyPr>
          <a:lstStyle/>
          <a:p>
            <a:pPr algn="just"/>
            <a:r>
              <a:rPr lang="es-ES" sz="2000" b="0" i="0" dirty="0">
                <a:solidFill>
                  <a:srgbClr val="202124"/>
                </a:solidFill>
                <a:effectLst/>
                <a:latin typeface="arial" panose="020B0604020202020204" pitchFamily="34" charset="0"/>
              </a:rPr>
              <a:t>Es una relación de uso, es decir una </a:t>
            </a:r>
            <a:r>
              <a:rPr lang="es-ES" sz="2000" b="1" i="0" dirty="0">
                <a:solidFill>
                  <a:srgbClr val="202124"/>
                </a:solidFill>
                <a:effectLst/>
                <a:latin typeface="arial" panose="020B0604020202020204" pitchFamily="34" charset="0"/>
              </a:rPr>
              <a:t>clase</a:t>
            </a:r>
            <a:r>
              <a:rPr lang="es-ES" sz="2000" b="0" i="0" dirty="0">
                <a:solidFill>
                  <a:srgbClr val="202124"/>
                </a:solidFill>
                <a:effectLst/>
                <a:latin typeface="arial" panose="020B0604020202020204" pitchFamily="34" charset="0"/>
              </a:rPr>
              <a:t> usa a otra, que la necesita para su un fin particular.</a:t>
            </a:r>
            <a:endParaRPr lang="es-CO" sz="2000" dirty="0"/>
          </a:p>
        </p:txBody>
      </p:sp>
      <p:sp>
        <p:nvSpPr>
          <p:cNvPr id="15" name="CuadroTexto 14">
            <a:extLst>
              <a:ext uri="{FF2B5EF4-FFF2-40B4-BE49-F238E27FC236}">
                <a16:creationId xmlns:a16="http://schemas.microsoft.com/office/drawing/2014/main" id="{41596977-F410-4A44-B8DC-1D540C3355B8}"/>
              </a:ext>
            </a:extLst>
          </p:cNvPr>
          <p:cNvSpPr txBox="1"/>
          <p:nvPr/>
        </p:nvSpPr>
        <p:spPr>
          <a:xfrm>
            <a:off x="8957172" y="561349"/>
            <a:ext cx="3527674" cy="307777"/>
          </a:xfrm>
          <a:prstGeom prst="rect">
            <a:avLst/>
          </a:prstGeom>
          <a:noFill/>
        </p:spPr>
        <p:txBody>
          <a:bodyPr wrap="square" rtlCol="0">
            <a:spAutoFit/>
          </a:bodyPr>
          <a:lstStyle/>
          <a:p>
            <a:pPr algn="ctr"/>
            <a:r>
              <a:rPr lang="es-ES" sz="1400" b="1" dirty="0">
                <a:solidFill>
                  <a:srgbClr val="FF0000"/>
                </a:solidFill>
              </a:rPr>
              <a:t>Heredan de</a:t>
            </a:r>
            <a:endParaRPr lang="es-CO" sz="1400" b="1" dirty="0">
              <a:solidFill>
                <a:srgbClr val="FF0000"/>
              </a:solidFill>
            </a:endParaRPr>
          </a:p>
        </p:txBody>
      </p:sp>
      <p:pic>
        <p:nvPicPr>
          <p:cNvPr id="3" name="Imagen 2">
            <a:extLst>
              <a:ext uri="{FF2B5EF4-FFF2-40B4-BE49-F238E27FC236}">
                <a16:creationId xmlns:a16="http://schemas.microsoft.com/office/drawing/2014/main" id="{F2952BCA-33A3-435C-99A3-73DEEF7903F3}"/>
              </a:ext>
            </a:extLst>
          </p:cNvPr>
          <p:cNvPicPr>
            <a:picLocks noChangeAspect="1"/>
          </p:cNvPicPr>
          <p:nvPr/>
        </p:nvPicPr>
        <p:blipFill>
          <a:blip r:embed="rId2"/>
          <a:stretch>
            <a:fillRect/>
          </a:stretch>
        </p:blipFill>
        <p:spPr>
          <a:xfrm>
            <a:off x="3433137" y="2565733"/>
            <a:ext cx="4796463" cy="1902222"/>
          </a:xfrm>
          <a:prstGeom prst="rect">
            <a:avLst/>
          </a:prstGeom>
        </p:spPr>
      </p:pic>
      <p:pic>
        <p:nvPicPr>
          <p:cNvPr id="6" name="Imagen 5">
            <a:extLst>
              <a:ext uri="{FF2B5EF4-FFF2-40B4-BE49-F238E27FC236}">
                <a16:creationId xmlns:a16="http://schemas.microsoft.com/office/drawing/2014/main" id="{4D9B178D-979C-4AE6-BB94-6C17CE3ADF8F}"/>
              </a:ext>
            </a:extLst>
          </p:cNvPr>
          <p:cNvPicPr>
            <a:picLocks noChangeAspect="1"/>
          </p:cNvPicPr>
          <p:nvPr/>
        </p:nvPicPr>
        <p:blipFill>
          <a:blip r:embed="rId3"/>
          <a:stretch>
            <a:fillRect/>
          </a:stretch>
        </p:blipFill>
        <p:spPr>
          <a:xfrm>
            <a:off x="3602906" y="4535696"/>
            <a:ext cx="4530882" cy="1280766"/>
          </a:xfrm>
          <a:prstGeom prst="rect">
            <a:avLst/>
          </a:prstGeom>
        </p:spPr>
      </p:pic>
    </p:spTree>
    <p:extLst>
      <p:ext uri="{BB962C8B-B14F-4D97-AF65-F5344CB8AC3E}">
        <p14:creationId xmlns:p14="http://schemas.microsoft.com/office/powerpoint/2010/main" val="2800978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Agregación o Acumulación</a:t>
            </a:r>
            <a:r>
              <a:rPr lang="es-ES" sz="2400" b="1" dirty="0">
                <a:solidFill>
                  <a:schemeClr val="accent6">
                    <a:lumMod val="75000"/>
                  </a:schemeClr>
                </a:solidFill>
                <a:latin typeface="Ubuntu" panose="020B0504030602030204" pitchFamily="34" charset="0"/>
              </a:rPr>
              <a:t> </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859622" y="2146503"/>
            <a:ext cx="10800522" cy="400110"/>
          </a:xfrm>
          <a:prstGeom prst="rect">
            <a:avLst/>
          </a:prstGeom>
          <a:noFill/>
        </p:spPr>
        <p:txBody>
          <a:bodyPr wrap="square">
            <a:spAutoFit/>
          </a:bodyPr>
          <a:lstStyle/>
          <a:p>
            <a:pPr algn="just"/>
            <a:r>
              <a:rPr lang="es-ES" sz="2000" dirty="0">
                <a:solidFill>
                  <a:srgbClr val="202124"/>
                </a:solidFill>
                <a:latin typeface="arial" panose="020B0604020202020204" pitchFamily="34" charset="0"/>
              </a:rPr>
              <a:t>E</a:t>
            </a:r>
            <a:r>
              <a:rPr lang="es-ES" sz="2000" b="0" i="0" dirty="0">
                <a:solidFill>
                  <a:srgbClr val="202124"/>
                </a:solidFill>
                <a:effectLst/>
                <a:latin typeface="arial" panose="020B0604020202020204" pitchFamily="34" charset="0"/>
              </a:rPr>
              <a:t>s un tipo de </a:t>
            </a:r>
            <a:r>
              <a:rPr lang="es-ES" sz="2000" b="1" i="0" dirty="0">
                <a:solidFill>
                  <a:srgbClr val="202124"/>
                </a:solidFill>
                <a:effectLst/>
                <a:latin typeface="arial" panose="020B0604020202020204" pitchFamily="34" charset="0"/>
              </a:rPr>
              <a:t>asociación</a:t>
            </a:r>
            <a:r>
              <a:rPr lang="es-ES" sz="2000" b="0" i="0" dirty="0">
                <a:solidFill>
                  <a:srgbClr val="202124"/>
                </a:solidFill>
                <a:effectLst/>
                <a:latin typeface="arial" panose="020B0604020202020204" pitchFamily="34" charset="0"/>
              </a:rPr>
              <a:t> que indica que una </a:t>
            </a:r>
            <a:r>
              <a:rPr lang="es-ES" sz="2000" b="1" i="0" dirty="0">
                <a:solidFill>
                  <a:srgbClr val="202124"/>
                </a:solidFill>
                <a:effectLst/>
                <a:latin typeface="arial" panose="020B0604020202020204" pitchFamily="34" charset="0"/>
              </a:rPr>
              <a:t>clase</a:t>
            </a:r>
            <a:r>
              <a:rPr lang="es-ES" sz="2000" b="0" i="0" dirty="0">
                <a:solidFill>
                  <a:srgbClr val="202124"/>
                </a:solidFill>
                <a:effectLst/>
                <a:latin typeface="arial" panose="020B0604020202020204" pitchFamily="34" charset="0"/>
              </a:rPr>
              <a:t> es parte de otra </a:t>
            </a:r>
            <a:r>
              <a:rPr lang="es-ES" sz="2000" b="1" i="0" dirty="0">
                <a:solidFill>
                  <a:srgbClr val="202124"/>
                </a:solidFill>
                <a:effectLst/>
                <a:latin typeface="arial" panose="020B0604020202020204" pitchFamily="34" charset="0"/>
              </a:rPr>
              <a:t>clase</a:t>
            </a:r>
            <a:r>
              <a:rPr lang="es-ES" sz="2000" b="0" i="0" dirty="0">
                <a:solidFill>
                  <a:srgbClr val="202124"/>
                </a:solidFill>
                <a:effectLst/>
                <a:latin typeface="arial" panose="020B0604020202020204" pitchFamily="34" charset="0"/>
              </a:rPr>
              <a:t> (composición débil)</a:t>
            </a:r>
            <a:endParaRPr lang="es-CO" sz="2000" dirty="0"/>
          </a:p>
        </p:txBody>
      </p:sp>
      <p:pic>
        <p:nvPicPr>
          <p:cNvPr id="7" name="Imagen 6">
            <a:extLst>
              <a:ext uri="{FF2B5EF4-FFF2-40B4-BE49-F238E27FC236}">
                <a16:creationId xmlns:a16="http://schemas.microsoft.com/office/drawing/2014/main" id="{0EA46360-3330-44F4-9F66-FAEC626F7F31}"/>
              </a:ext>
            </a:extLst>
          </p:cNvPr>
          <p:cNvPicPr>
            <a:picLocks noChangeAspect="1"/>
          </p:cNvPicPr>
          <p:nvPr/>
        </p:nvPicPr>
        <p:blipFill>
          <a:blip r:embed="rId2"/>
          <a:stretch>
            <a:fillRect/>
          </a:stretch>
        </p:blipFill>
        <p:spPr>
          <a:xfrm>
            <a:off x="531856" y="2546613"/>
            <a:ext cx="4732795" cy="3669631"/>
          </a:xfrm>
          <a:prstGeom prst="rect">
            <a:avLst/>
          </a:prstGeom>
        </p:spPr>
      </p:pic>
      <p:pic>
        <p:nvPicPr>
          <p:cNvPr id="9" name="Imagen 8">
            <a:extLst>
              <a:ext uri="{FF2B5EF4-FFF2-40B4-BE49-F238E27FC236}">
                <a16:creationId xmlns:a16="http://schemas.microsoft.com/office/drawing/2014/main" id="{873D8F41-DDD3-4C29-AF06-4B520B56DD4E}"/>
              </a:ext>
            </a:extLst>
          </p:cNvPr>
          <p:cNvPicPr>
            <a:picLocks noChangeAspect="1"/>
          </p:cNvPicPr>
          <p:nvPr/>
        </p:nvPicPr>
        <p:blipFill>
          <a:blip r:embed="rId3"/>
          <a:stretch>
            <a:fillRect/>
          </a:stretch>
        </p:blipFill>
        <p:spPr>
          <a:xfrm>
            <a:off x="5827228" y="3168203"/>
            <a:ext cx="4445069" cy="1629083"/>
          </a:xfrm>
          <a:prstGeom prst="rect">
            <a:avLst/>
          </a:prstGeom>
        </p:spPr>
      </p:pic>
    </p:spTree>
    <p:extLst>
      <p:ext uri="{BB962C8B-B14F-4D97-AF65-F5344CB8AC3E}">
        <p14:creationId xmlns:p14="http://schemas.microsoft.com/office/powerpoint/2010/main" val="69737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Composición</a:t>
            </a:r>
            <a:endParaRPr lang="es-ES" sz="2400" b="1" dirty="0">
              <a:solidFill>
                <a:schemeClr val="accent6">
                  <a:lumMod val="75000"/>
                </a:schemeClr>
              </a:solidFill>
              <a:latin typeface="Ubuntu" panose="020B0504030602030204" pitchFamily="34" charset="0"/>
            </a:endParaRP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859622" y="1953833"/>
            <a:ext cx="10800522" cy="830997"/>
          </a:xfrm>
          <a:prstGeom prst="rect">
            <a:avLst/>
          </a:prstGeom>
          <a:noFill/>
        </p:spPr>
        <p:txBody>
          <a:bodyPr wrap="square">
            <a:spAutoFit/>
          </a:bodyPr>
          <a:lstStyle/>
          <a:p>
            <a:pPr algn="just"/>
            <a:r>
              <a:rPr lang="es-ES" sz="1600" b="1" i="0" dirty="0">
                <a:solidFill>
                  <a:srgbClr val="202124"/>
                </a:solidFill>
                <a:effectLst/>
                <a:latin typeface="arial" panose="020B0604020202020204" pitchFamily="34" charset="0"/>
              </a:rPr>
              <a:t>Composición</a:t>
            </a:r>
            <a:r>
              <a:rPr lang="es-ES" sz="1600" b="0" i="0" dirty="0">
                <a:solidFill>
                  <a:srgbClr val="202124"/>
                </a:solidFill>
                <a:effectLst/>
                <a:latin typeface="arial" panose="020B0604020202020204" pitchFamily="34" charset="0"/>
              </a:rPr>
              <a:t> es una forma fuerte de </a:t>
            </a:r>
            <a:r>
              <a:rPr lang="es-ES" sz="1600" b="1" i="0" dirty="0">
                <a:solidFill>
                  <a:srgbClr val="202124"/>
                </a:solidFill>
                <a:effectLst/>
                <a:latin typeface="arial" panose="020B0604020202020204" pitchFamily="34" charset="0"/>
              </a:rPr>
              <a:t>Agregaci</a:t>
            </a:r>
            <a:r>
              <a:rPr lang="es-ES" sz="1600" b="1" dirty="0">
                <a:solidFill>
                  <a:srgbClr val="202124"/>
                </a:solidFill>
                <a:latin typeface="arial" panose="020B0604020202020204" pitchFamily="34" charset="0"/>
              </a:rPr>
              <a:t>ón</a:t>
            </a:r>
            <a:r>
              <a:rPr lang="es-ES" sz="1600" b="0" i="0" dirty="0">
                <a:solidFill>
                  <a:srgbClr val="202124"/>
                </a:solidFill>
                <a:effectLst/>
                <a:latin typeface="arial" panose="020B0604020202020204" pitchFamily="34" charset="0"/>
              </a:rPr>
              <a:t> donde la vida de la </a:t>
            </a:r>
            <a:r>
              <a:rPr lang="es-ES" sz="1600" b="1" i="0" dirty="0">
                <a:solidFill>
                  <a:srgbClr val="202124"/>
                </a:solidFill>
                <a:effectLst/>
                <a:latin typeface="arial" panose="020B0604020202020204" pitchFamily="34" charset="0"/>
              </a:rPr>
              <a:t>clase</a:t>
            </a:r>
            <a:r>
              <a:rPr lang="es-ES" sz="1600" b="0" i="0" dirty="0">
                <a:solidFill>
                  <a:srgbClr val="202124"/>
                </a:solidFill>
                <a:effectLst/>
                <a:latin typeface="arial" panose="020B0604020202020204" pitchFamily="34" charset="0"/>
              </a:rPr>
              <a:t> contenida debe coincidir con la vida de la </a:t>
            </a:r>
            <a:r>
              <a:rPr lang="es-ES" sz="1600" b="1" i="0" dirty="0">
                <a:solidFill>
                  <a:srgbClr val="202124"/>
                </a:solidFill>
                <a:effectLst/>
                <a:latin typeface="arial" panose="020B0604020202020204" pitchFamily="34" charset="0"/>
              </a:rPr>
              <a:t>clase</a:t>
            </a:r>
            <a:r>
              <a:rPr lang="es-ES" sz="1600" b="0" i="0" dirty="0">
                <a:solidFill>
                  <a:srgbClr val="202124"/>
                </a:solidFill>
                <a:effectLst/>
                <a:latin typeface="arial" panose="020B0604020202020204" pitchFamily="34" charset="0"/>
              </a:rPr>
              <a:t> contenedor. </a:t>
            </a:r>
            <a:r>
              <a:rPr lang="es-ES" sz="1600" b="0" i="0" dirty="0">
                <a:solidFill>
                  <a:srgbClr val="282828"/>
                </a:solidFill>
                <a:effectLst/>
                <a:latin typeface="Roboto" panose="02000000000000000000" pitchFamily="2" charset="0"/>
              </a:rPr>
              <a:t>En la composición fuerte (Composición), los componentes no pueden compartirse y la destrucción del objeto compuesto conlleva la destrucción de sus componentes.</a:t>
            </a:r>
            <a:r>
              <a:rPr lang="es-ES" sz="1600" b="0" i="0" dirty="0">
                <a:solidFill>
                  <a:srgbClr val="202124"/>
                </a:solidFill>
                <a:effectLst/>
                <a:latin typeface="arial" panose="020B0604020202020204" pitchFamily="34" charset="0"/>
              </a:rPr>
              <a:t>.</a:t>
            </a:r>
            <a:endParaRPr lang="es-CO" sz="1600" dirty="0"/>
          </a:p>
        </p:txBody>
      </p:sp>
      <p:pic>
        <p:nvPicPr>
          <p:cNvPr id="3" name="Imagen 2">
            <a:extLst>
              <a:ext uri="{FF2B5EF4-FFF2-40B4-BE49-F238E27FC236}">
                <a16:creationId xmlns:a16="http://schemas.microsoft.com/office/drawing/2014/main" id="{C19C55CF-ED8F-44AC-963F-147BCD124AD9}"/>
              </a:ext>
            </a:extLst>
          </p:cNvPr>
          <p:cNvPicPr>
            <a:picLocks noChangeAspect="1"/>
          </p:cNvPicPr>
          <p:nvPr/>
        </p:nvPicPr>
        <p:blipFill>
          <a:blip r:embed="rId2"/>
          <a:stretch>
            <a:fillRect/>
          </a:stretch>
        </p:blipFill>
        <p:spPr>
          <a:xfrm>
            <a:off x="6534565" y="3466844"/>
            <a:ext cx="4721118" cy="1449466"/>
          </a:xfrm>
          <a:prstGeom prst="rect">
            <a:avLst/>
          </a:prstGeom>
        </p:spPr>
      </p:pic>
      <p:pic>
        <p:nvPicPr>
          <p:cNvPr id="8" name="Imagen 7">
            <a:extLst>
              <a:ext uri="{FF2B5EF4-FFF2-40B4-BE49-F238E27FC236}">
                <a16:creationId xmlns:a16="http://schemas.microsoft.com/office/drawing/2014/main" id="{68B07814-1B4A-478D-A367-579E4D32F50E}"/>
              </a:ext>
            </a:extLst>
          </p:cNvPr>
          <p:cNvPicPr>
            <a:picLocks noChangeAspect="1"/>
          </p:cNvPicPr>
          <p:nvPr/>
        </p:nvPicPr>
        <p:blipFill>
          <a:blip r:embed="rId3"/>
          <a:stretch>
            <a:fillRect/>
          </a:stretch>
        </p:blipFill>
        <p:spPr>
          <a:xfrm>
            <a:off x="1498729" y="2920072"/>
            <a:ext cx="4460393" cy="3304460"/>
          </a:xfrm>
          <a:prstGeom prst="rect">
            <a:avLst/>
          </a:prstGeom>
        </p:spPr>
      </p:pic>
    </p:spTree>
    <p:extLst>
      <p:ext uri="{BB962C8B-B14F-4D97-AF65-F5344CB8AC3E}">
        <p14:creationId xmlns:p14="http://schemas.microsoft.com/office/powerpoint/2010/main" val="1300834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077289"/>
            <a:ext cx="8879373" cy="830997"/>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Tipos de Relaciones entre clases (Envío de mensajes).</a:t>
            </a:r>
          </a:p>
          <a:p>
            <a:pPr algn="ctr"/>
            <a:r>
              <a:rPr lang="es-ES" sz="2400" b="1" dirty="0">
                <a:solidFill>
                  <a:srgbClr val="C00000"/>
                </a:solidFill>
                <a:latin typeface="Ubuntu" panose="020B0504030602030204" pitchFamily="34" charset="0"/>
              </a:rPr>
              <a:t>Realizaciones - Interfaces</a:t>
            </a:r>
            <a:r>
              <a:rPr lang="es-ES" sz="2400" b="1" dirty="0">
                <a:solidFill>
                  <a:schemeClr val="accent6">
                    <a:lumMod val="75000"/>
                  </a:schemeClr>
                </a:solidFill>
                <a:latin typeface="Ubuntu" panose="020B0504030602030204" pitchFamily="34" charset="0"/>
              </a:rPr>
              <a:t> </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169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1151169" y="2119998"/>
            <a:ext cx="10800522" cy="707886"/>
          </a:xfrm>
          <a:prstGeom prst="rect">
            <a:avLst/>
          </a:prstGeom>
          <a:noFill/>
        </p:spPr>
        <p:txBody>
          <a:bodyPr wrap="square">
            <a:spAutoFit/>
          </a:bodyPr>
          <a:lstStyle/>
          <a:p>
            <a:pPr algn="just"/>
            <a:r>
              <a:rPr lang="es-ES" sz="2000" b="0" i="0" dirty="0">
                <a:solidFill>
                  <a:srgbClr val="656565"/>
                </a:solidFill>
                <a:effectLst/>
                <a:latin typeface="helvetica" panose="020B0604020202020204" pitchFamily="34" charset="0"/>
              </a:rPr>
              <a:t>Es una relación que se implementa a través de una </a:t>
            </a:r>
            <a:r>
              <a:rPr lang="es-ES" sz="2000" b="1" i="0" dirty="0">
                <a:solidFill>
                  <a:srgbClr val="656565"/>
                </a:solidFill>
                <a:effectLst/>
                <a:latin typeface="helvetica" panose="020B0604020202020204" pitchFamily="34" charset="0"/>
              </a:rPr>
              <a:t>interfaz</a:t>
            </a:r>
            <a:r>
              <a:rPr lang="es-ES" sz="2000" b="0" i="0" dirty="0">
                <a:solidFill>
                  <a:srgbClr val="656565"/>
                </a:solidFill>
                <a:effectLst/>
                <a:latin typeface="helvetica" panose="020B0604020202020204" pitchFamily="34" charset="0"/>
              </a:rPr>
              <a:t>, concepto nos permite especificar operaciones en una clase y su forma de presentarlas a otras.</a:t>
            </a:r>
            <a:endParaRPr lang="es-CO" sz="2000" dirty="0"/>
          </a:p>
        </p:txBody>
      </p:sp>
      <p:pic>
        <p:nvPicPr>
          <p:cNvPr id="3" name="Imagen 2" descr="Diagrama&#10;&#10;Descripción generada automáticamente">
            <a:extLst>
              <a:ext uri="{FF2B5EF4-FFF2-40B4-BE49-F238E27FC236}">
                <a16:creationId xmlns:a16="http://schemas.microsoft.com/office/drawing/2014/main" id="{8E0D6879-FD37-45DB-8036-046CD78E3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596" y="3039596"/>
            <a:ext cx="7078063" cy="3620005"/>
          </a:xfrm>
          <a:prstGeom prst="rect">
            <a:avLst/>
          </a:prstGeom>
        </p:spPr>
      </p:pic>
    </p:spTree>
    <p:extLst>
      <p:ext uri="{BB962C8B-B14F-4D97-AF65-F5344CB8AC3E}">
        <p14:creationId xmlns:p14="http://schemas.microsoft.com/office/powerpoint/2010/main" val="345149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Ciclo de Vida de un sistema de información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055049"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Análisis</a:t>
            </a:r>
            <a:endParaRPr lang="es-CO" dirty="0"/>
          </a:p>
        </p:txBody>
      </p:sp>
      <p:pic>
        <p:nvPicPr>
          <p:cNvPr id="9" name="Imagen 8">
            <a:extLst>
              <a:ext uri="{FF2B5EF4-FFF2-40B4-BE49-F238E27FC236}">
                <a16:creationId xmlns:a16="http://schemas.microsoft.com/office/drawing/2014/main" id="{9268B2C3-ADDE-4854-956D-AC2FB07ABAAC}"/>
              </a:ext>
            </a:extLst>
          </p:cNvPr>
          <p:cNvPicPr>
            <a:picLocks noChangeAspect="1"/>
          </p:cNvPicPr>
          <p:nvPr/>
        </p:nvPicPr>
        <p:blipFill>
          <a:blip r:embed="rId2"/>
          <a:stretch>
            <a:fillRect/>
          </a:stretch>
        </p:blipFill>
        <p:spPr>
          <a:xfrm>
            <a:off x="9805715" y="1416090"/>
            <a:ext cx="1731169" cy="2119830"/>
          </a:xfrm>
          <a:prstGeom prst="rect">
            <a:avLst/>
          </a:prstGeom>
        </p:spPr>
      </p:pic>
      <p:sp>
        <p:nvSpPr>
          <p:cNvPr id="46" name="CuadroTexto 45">
            <a:extLst>
              <a:ext uri="{FF2B5EF4-FFF2-40B4-BE49-F238E27FC236}">
                <a16:creationId xmlns:a16="http://schemas.microsoft.com/office/drawing/2014/main" id="{7D7E22E9-0B56-40EE-98E5-278494A4F676}"/>
              </a:ext>
            </a:extLst>
          </p:cNvPr>
          <p:cNvSpPr txBox="1"/>
          <p:nvPr/>
        </p:nvSpPr>
        <p:spPr>
          <a:xfrm>
            <a:off x="655116" y="2017281"/>
            <a:ext cx="3469029" cy="307777"/>
          </a:xfrm>
          <a:prstGeom prst="rect">
            <a:avLst/>
          </a:prstGeom>
          <a:noFill/>
        </p:spPr>
        <p:txBody>
          <a:bodyPr wrap="square" rtlCol="0">
            <a:spAutoFit/>
          </a:bodyPr>
          <a:lstStyle/>
          <a:p>
            <a:r>
              <a:rPr lang="es-ES" sz="1400" b="1" dirty="0">
                <a:solidFill>
                  <a:srgbClr val="FF0000"/>
                </a:solidFill>
              </a:rPr>
              <a:t>UML=&gt;Lenguaje de Modelado Unificado</a:t>
            </a:r>
            <a:endParaRPr lang="es-CO" sz="1400" b="1" dirty="0">
              <a:solidFill>
                <a:srgbClr val="FF0000"/>
              </a:solidFill>
            </a:endParaRPr>
          </a:p>
        </p:txBody>
      </p:sp>
      <p:sp>
        <p:nvSpPr>
          <p:cNvPr id="5" name="Flecha: a la derecha 4">
            <a:extLst>
              <a:ext uri="{FF2B5EF4-FFF2-40B4-BE49-F238E27FC236}">
                <a16:creationId xmlns:a16="http://schemas.microsoft.com/office/drawing/2014/main" id="{0EF162FA-1C54-41D4-9ABC-C4D9C8548052}"/>
              </a:ext>
            </a:extLst>
          </p:cNvPr>
          <p:cNvSpPr/>
          <p:nvPr/>
        </p:nvSpPr>
        <p:spPr>
          <a:xfrm>
            <a:off x="3299791" y="2634575"/>
            <a:ext cx="6505924" cy="2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extLst>
              <a:ext uri="{FF2B5EF4-FFF2-40B4-BE49-F238E27FC236}">
                <a16:creationId xmlns:a16="http://schemas.microsoft.com/office/drawing/2014/main" id="{CBF54403-C014-4A4B-BE84-1D630C09111C}"/>
              </a:ext>
            </a:extLst>
          </p:cNvPr>
          <p:cNvSpPr txBox="1"/>
          <p:nvPr/>
        </p:nvSpPr>
        <p:spPr>
          <a:xfrm>
            <a:off x="915329" y="3438212"/>
            <a:ext cx="10361342" cy="3231654"/>
          </a:xfrm>
          <a:prstGeom prst="rect">
            <a:avLst/>
          </a:prstGeom>
          <a:noFill/>
        </p:spPr>
        <p:txBody>
          <a:bodyPr wrap="square" rtlCol="0">
            <a:spAutoFit/>
          </a:bodyPr>
          <a:lstStyle/>
          <a:p>
            <a:pPr algn="l">
              <a:buFont typeface="Arial" panose="020B0604020202020204" pitchFamily="34" charset="0"/>
              <a:buChar char="•"/>
            </a:pPr>
            <a:r>
              <a:rPr lang="es-ES" b="1" i="0" dirty="0">
                <a:solidFill>
                  <a:srgbClr val="333333"/>
                </a:solidFill>
                <a:effectLst/>
                <a:latin typeface="Helvetica Neue"/>
              </a:rPr>
              <a:t> Reconocimiento del Problema</a:t>
            </a:r>
            <a:r>
              <a:rPr lang="es-ES" b="0" i="0" dirty="0">
                <a:solidFill>
                  <a:srgbClr val="333333"/>
                </a:solidFill>
                <a:effectLst/>
                <a:latin typeface="Helvetica Neue"/>
              </a:rPr>
              <a:t>: Contacto con el usuario y la situación problema.</a:t>
            </a:r>
          </a:p>
          <a:p>
            <a:pPr algn="l"/>
            <a:endParaRPr lang="es-ES" b="0" i="0" dirty="0">
              <a:solidFill>
                <a:srgbClr val="333333"/>
              </a:solidFill>
              <a:effectLst/>
              <a:latin typeface="Helvetica Neue"/>
            </a:endParaRPr>
          </a:p>
          <a:p>
            <a:pPr algn="l">
              <a:buFont typeface="Arial" panose="020B0604020202020204" pitchFamily="34" charset="0"/>
              <a:buChar char="•"/>
            </a:pPr>
            <a:r>
              <a:rPr lang="es-ES" b="1" i="0" dirty="0">
                <a:solidFill>
                  <a:srgbClr val="333333"/>
                </a:solidFill>
                <a:effectLst/>
                <a:latin typeface="Helvetica Neue"/>
              </a:rPr>
              <a:t> Síntesis</a:t>
            </a:r>
            <a:r>
              <a:rPr lang="es-ES" b="0" i="0" dirty="0">
                <a:solidFill>
                  <a:srgbClr val="333333"/>
                </a:solidFill>
                <a:effectLst/>
                <a:latin typeface="Helvetica Neue"/>
              </a:rPr>
              <a:t>: Recopilación de información y procesos</a:t>
            </a:r>
          </a:p>
          <a:p>
            <a:pPr algn="l">
              <a:buFont typeface="Arial" panose="020B0604020202020204" pitchFamily="34" charset="0"/>
              <a:buChar char="•"/>
            </a:pPr>
            <a:endParaRPr lang="es-ES" dirty="0">
              <a:solidFill>
                <a:srgbClr val="333333"/>
              </a:solidFill>
              <a:latin typeface="Helvetica Neue"/>
            </a:endParaRPr>
          </a:p>
          <a:p>
            <a:pPr algn="l">
              <a:buFont typeface="Arial" panose="020B0604020202020204" pitchFamily="34" charset="0"/>
              <a:buChar char="•"/>
            </a:pPr>
            <a:r>
              <a:rPr lang="es-ES" b="0" i="0" dirty="0">
                <a:solidFill>
                  <a:srgbClr val="333333"/>
                </a:solidFill>
                <a:effectLst/>
                <a:latin typeface="Helvetica Neue"/>
              </a:rPr>
              <a:t> </a:t>
            </a:r>
            <a:r>
              <a:rPr lang="es-ES" b="1" i="0" dirty="0">
                <a:solidFill>
                  <a:srgbClr val="333333"/>
                </a:solidFill>
                <a:effectLst/>
                <a:latin typeface="Helvetica Neue"/>
              </a:rPr>
              <a:t>Definición (An</a:t>
            </a:r>
            <a:r>
              <a:rPr lang="es-ES" b="1" dirty="0">
                <a:solidFill>
                  <a:srgbClr val="333333"/>
                </a:solidFill>
                <a:latin typeface="Helvetica Neue"/>
              </a:rPr>
              <a:t>álisis)</a:t>
            </a:r>
            <a:r>
              <a:rPr lang="es-ES" b="1" i="0" dirty="0">
                <a:solidFill>
                  <a:srgbClr val="333333"/>
                </a:solidFill>
                <a:effectLst/>
                <a:latin typeface="Helvetica Neue"/>
              </a:rPr>
              <a:t> de Requerimientos</a:t>
            </a:r>
            <a:r>
              <a:rPr lang="es-ES" b="0" i="0" dirty="0">
                <a:solidFill>
                  <a:srgbClr val="333333"/>
                </a:solidFill>
                <a:effectLst/>
                <a:latin typeface="Helvetica Neue"/>
              </a:rPr>
              <a:t>: </a:t>
            </a:r>
            <a:r>
              <a:rPr lang="es-ES" b="0" i="0" dirty="0">
                <a:solidFill>
                  <a:srgbClr val="202124"/>
                </a:solidFill>
                <a:effectLst/>
                <a:latin typeface="arial" panose="020B0604020202020204" pitchFamily="34" charset="0"/>
              </a:rPr>
              <a:t>Los </a:t>
            </a:r>
            <a:r>
              <a:rPr lang="es-ES" b="1" i="0" dirty="0">
                <a:solidFill>
                  <a:srgbClr val="202124"/>
                </a:solidFill>
                <a:effectLst/>
                <a:latin typeface="arial" panose="020B0604020202020204" pitchFamily="34" charset="0"/>
              </a:rPr>
              <a:t>requerimientos</a:t>
            </a:r>
            <a:r>
              <a:rPr lang="es-ES" b="0" i="0" dirty="0">
                <a:solidFill>
                  <a:srgbClr val="202124"/>
                </a:solidFill>
                <a:effectLst/>
                <a:latin typeface="arial" panose="020B0604020202020204" pitchFamily="34" charset="0"/>
              </a:rPr>
              <a:t> especifican </a:t>
            </a:r>
            <a:r>
              <a:rPr lang="es-ES" b="1" i="0" dirty="0">
                <a:solidFill>
                  <a:srgbClr val="202124"/>
                </a:solidFill>
                <a:effectLst/>
                <a:latin typeface="arial" panose="020B0604020202020204" pitchFamily="34" charset="0"/>
              </a:rPr>
              <a:t>qué</a:t>
            </a:r>
            <a:r>
              <a:rPr lang="es-ES" b="0" i="0" dirty="0">
                <a:solidFill>
                  <a:srgbClr val="202124"/>
                </a:solidFill>
                <a:effectLst/>
                <a:latin typeface="arial" panose="020B0604020202020204" pitchFamily="34" charset="0"/>
              </a:rPr>
              <a:t> es lo </a:t>
            </a:r>
            <a:r>
              <a:rPr lang="es-ES" b="1" i="0" dirty="0">
                <a:solidFill>
                  <a:srgbClr val="202124"/>
                </a:solidFill>
                <a:effectLst/>
                <a:latin typeface="arial" panose="020B0604020202020204" pitchFamily="34" charset="0"/>
              </a:rPr>
              <a:t>que</a:t>
            </a:r>
            <a:r>
              <a:rPr lang="es-ES" b="0" i="0" dirty="0">
                <a:solidFill>
                  <a:srgbClr val="202124"/>
                </a:solidFill>
                <a:effectLst/>
                <a:latin typeface="arial" panose="020B0604020202020204" pitchFamily="34" charset="0"/>
              </a:rPr>
              <a:t> el sistema debe hacer (sus funciones) y sus propiedades esenciales y deseables. Se realiza a través de los diagramas que ofrece el Lenguaje de Modelado Unificado (Clases, casos de uso, secuencias, estados, actividades, componentes, entre otros.)</a:t>
            </a:r>
          </a:p>
          <a:p>
            <a:pPr algn="l">
              <a:buFont typeface="Arial" panose="020B0604020202020204" pitchFamily="34" charset="0"/>
              <a:buChar char="•"/>
            </a:pPr>
            <a:endParaRPr lang="es-ES" b="0" i="0" dirty="0">
              <a:solidFill>
                <a:srgbClr val="202124"/>
              </a:solidFill>
              <a:effectLst/>
              <a:latin typeface="arial" panose="020B0604020202020204" pitchFamily="34" charset="0"/>
            </a:endParaRPr>
          </a:p>
          <a:p>
            <a:pPr algn="l">
              <a:buFont typeface="Arial" panose="020B0604020202020204" pitchFamily="34" charset="0"/>
              <a:buChar char="•"/>
            </a:pPr>
            <a:r>
              <a:rPr lang="es-ES" dirty="0">
                <a:solidFill>
                  <a:srgbClr val="202124"/>
                </a:solidFill>
                <a:latin typeface="arial" panose="020B0604020202020204" pitchFamily="34" charset="0"/>
              </a:rPr>
              <a:t> </a:t>
            </a:r>
            <a:r>
              <a:rPr lang="es-ES" b="1" dirty="0">
                <a:solidFill>
                  <a:srgbClr val="202124"/>
                </a:solidFill>
                <a:latin typeface="arial" panose="020B0604020202020204" pitchFamily="34" charset="0"/>
              </a:rPr>
              <a:t>Socialización y Aprobación</a:t>
            </a:r>
            <a:r>
              <a:rPr lang="es-ES" dirty="0">
                <a:solidFill>
                  <a:srgbClr val="202124"/>
                </a:solidFill>
                <a:latin typeface="arial" panose="020B0604020202020204" pitchFamily="34" charset="0"/>
              </a:rPr>
              <a:t> por parte del usuario</a:t>
            </a:r>
            <a:endParaRPr lang="es-ES" b="0" i="0" dirty="0">
              <a:solidFill>
                <a:srgbClr val="333333"/>
              </a:solidFill>
              <a:effectLst/>
              <a:latin typeface="Helvetica Neue"/>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p:txBody>
      </p:sp>
      <p:sp>
        <p:nvSpPr>
          <p:cNvPr id="16" name="CuadroTexto 15">
            <a:extLst>
              <a:ext uri="{FF2B5EF4-FFF2-40B4-BE49-F238E27FC236}">
                <a16:creationId xmlns:a16="http://schemas.microsoft.com/office/drawing/2014/main" id="{0C0918DB-043A-4B4A-B8CD-BA184E7B0FFD}"/>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1064040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18"/>
            <a:ext cx="12192000" cy="6858000"/>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227091" y="954667"/>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Diagramas de Clase: Ejemplo 1 </a:t>
            </a:r>
            <a:endParaRPr lang="es-CO" dirty="0"/>
          </a:p>
        </p:txBody>
      </p:sp>
      <p:sp>
        <p:nvSpPr>
          <p:cNvPr id="9" name="CuadroTexto 8">
            <a:extLst>
              <a:ext uri="{FF2B5EF4-FFF2-40B4-BE49-F238E27FC236}">
                <a16:creationId xmlns:a16="http://schemas.microsoft.com/office/drawing/2014/main" id="{78EE97BD-11EE-4C87-8066-C9075FE712EB}"/>
              </a:ext>
            </a:extLst>
          </p:cNvPr>
          <p:cNvSpPr txBox="1"/>
          <p:nvPr/>
        </p:nvSpPr>
        <p:spPr>
          <a:xfrm>
            <a:off x="377984" y="1679856"/>
            <a:ext cx="10546873" cy="4154984"/>
          </a:xfrm>
          <a:prstGeom prst="rect">
            <a:avLst/>
          </a:prstGeom>
          <a:noFill/>
        </p:spPr>
        <p:txBody>
          <a:bodyPr wrap="square" rtlCol="0">
            <a:spAutoFit/>
          </a:bodyPr>
          <a:lstStyle/>
          <a:p>
            <a:pPr algn="just"/>
            <a:r>
              <a:rPr lang="es-ES" sz="1200" b="1" dirty="0">
                <a:solidFill>
                  <a:schemeClr val="accent1">
                    <a:lumMod val="50000"/>
                  </a:schemeClr>
                </a:solidFill>
                <a:latin typeface="Ubuntu" panose="020B0504030602030204" pitchFamily="34" charset="0"/>
              </a:rPr>
              <a:t> </a:t>
            </a:r>
            <a:r>
              <a:rPr lang="es-ES" sz="1800" b="0" i="0" u="none" strike="noStrike" baseline="0" dirty="0">
                <a:solidFill>
                  <a:srgbClr val="00000A"/>
                </a:solidFill>
                <a:latin typeface="Calibri" panose="020F0502020204030204" pitchFamily="34" charset="0"/>
              </a:rPr>
              <a:t>Representa mediante un diagrama de clases la siguiente especificación.</a:t>
            </a:r>
          </a:p>
          <a:p>
            <a:pPr algn="just"/>
            <a:endParaRPr lang="es-ES" sz="1800" b="0" i="0" u="none" strike="noStrike" baseline="0" dirty="0">
              <a:solidFill>
                <a:srgbClr val="00000A"/>
              </a:solidFill>
              <a:latin typeface="Calibri" panose="020F0502020204030204" pitchFamily="34" charset="0"/>
            </a:endParaRPr>
          </a:p>
          <a:p>
            <a:pPr algn="just"/>
            <a:r>
              <a:rPr lang="es-ES" sz="1800" b="0" i="0" u="none" strike="noStrike" baseline="0" dirty="0">
                <a:solidFill>
                  <a:srgbClr val="00000A"/>
                </a:solidFill>
                <a:latin typeface="Calibri" panose="020F0502020204030204" pitchFamily="34" charset="0"/>
              </a:rPr>
              <a:t>Una </a:t>
            </a:r>
            <a:r>
              <a:rPr lang="es-ES" sz="1800" b="0" i="0" u="none" strike="noStrike" baseline="0" dirty="0">
                <a:solidFill>
                  <a:srgbClr val="00000A"/>
                </a:solidFill>
                <a:highlight>
                  <a:srgbClr val="FFFF00"/>
                </a:highlight>
                <a:latin typeface="Calibri" panose="020F0502020204030204" pitchFamily="34" charset="0"/>
              </a:rPr>
              <a:t>aplicación</a:t>
            </a:r>
            <a:r>
              <a:rPr lang="es-ES" sz="1800" b="0" i="0" u="none" strike="noStrike" baseline="0" dirty="0">
                <a:solidFill>
                  <a:srgbClr val="00000A"/>
                </a:solidFill>
                <a:latin typeface="Calibri" panose="020F0502020204030204" pitchFamily="34" charset="0"/>
              </a:rPr>
              <a:t> necesita almacenar información sobre </a:t>
            </a:r>
            <a:r>
              <a:rPr lang="es-ES" sz="1800" b="0" i="0" u="none" strike="noStrike" baseline="0" dirty="0">
                <a:solidFill>
                  <a:srgbClr val="00000A"/>
                </a:solidFill>
                <a:highlight>
                  <a:srgbClr val="FFFF00"/>
                </a:highlight>
                <a:latin typeface="Calibri" panose="020F0502020204030204" pitchFamily="34" charset="0"/>
              </a:rPr>
              <a:t>empresas</a:t>
            </a:r>
            <a:r>
              <a:rPr lang="es-ES" sz="1800" b="0" i="0" u="none" strike="noStrike" baseline="0" dirty="0">
                <a:solidFill>
                  <a:srgbClr val="00000A"/>
                </a:solidFill>
                <a:latin typeface="Calibri" panose="020F0502020204030204" pitchFamily="34" charset="0"/>
              </a:rPr>
              <a:t>, sus </a:t>
            </a:r>
            <a:r>
              <a:rPr lang="es-ES" sz="1800" b="0" i="0" u="none" strike="noStrike" baseline="0" dirty="0">
                <a:solidFill>
                  <a:srgbClr val="00000A"/>
                </a:solidFill>
                <a:highlight>
                  <a:srgbClr val="FFFF00"/>
                </a:highlight>
                <a:latin typeface="Calibri" panose="020F0502020204030204" pitchFamily="34" charset="0"/>
              </a:rPr>
              <a:t>empleados</a:t>
            </a:r>
            <a:r>
              <a:rPr lang="es-ES" sz="1800" b="0" i="0" u="none" strike="noStrike" baseline="0" dirty="0">
                <a:solidFill>
                  <a:srgbClr val="00000A"/>
                </a:solidFill>
                <a:latin typeface="Calibri" panose="020F0502020204030204" pitchFamily="34" charset="0"/>
              </a:rPr>
              <a:t> y sus </a:t>
            </a:r>
            <a:r>
              <a:rPr lang="es-ES" sz="1800" b="0" i="0" u="none" strike="noStrike" baseline="0" dirty="0">
                <a:solidFill>
                  <a:srgbClr val="00000A"/>
                </a:solidFill>
                <a:highlight>
                  <a:srgbClr val="FFFF00"/>
                </a:highlight>
                <a:latin typeface="Calibri" panose="020F0502020204030204" pitchFamily="34" charset="0"/>
              </a:rPr>
              <a:t>clientes</a:t>
            </a:r>
            <a:r>
              <a:rPr lang="es-ES" sz="1800" b="0" i="0" u="none" strike="noStrike" baseline="0" dirty="0">
                <a:solidFill>
                  <a:srgbClr val="00000A"/>
                </a:solidFill>
                <a:latin typeface="Calibri" panose="020F0502020204030204" pitchFamily="34" charset="0"/>
              </a:rPr>
              <a:t>. Las empresas tiene  un </a:t>
            </a:r>
            <a:r>
              <a:rPr lang="es-ES" sz="1800" b="0" i="0" u="none" strike="noStrike" baseline="0" dirty="0">
                <a:solidFill>
                  <a:srgbClr val="00000A"/>
                </a:solidFill>
                <a:highlight>
                  <a:srgbClr val="00FFFF"/>
                </a:highlight>
                <a:latin typeface="Calibri" panose="020F0502020204030204" pitchFamily="34" charset="0"/>
              </a:rPr>
              <a:t>identificador</a:t>
            </a:r>
            <a:r>
              <a:rPr lang="es-ES" sz="1800" b="0" i="0" u="none" strike="noStrike" baseline="0" dirty="0">
                <a:solidFill>
                  <a:srgbClr val="00000A"/>
                </a:solidFill>
                <a:latin typeface="Calibri" panose="020F0502020204030204" pitchFamily="34" charset="0"/>
              </a:rPr>
              <a:t> y </a:t>
            </a:r>
            <a:r>
              <a:rPr lang="es-ES" sz="1800" b="0" i="0" u="none" strike="noStrike" baseline="0" dirty="0">
                <a:solidFill>
                  <a:srgbClr val="00000A"/>
                </a:solidFill>
                <a:highlight>
                  <a:srgbClr val="00FFFF"/>
                </a:highlight>
                <a:latin typeface="Calibri" panose="020F0502020204030204" pitchFamily="34" charset="0"/>
              </a:rPr>
              <a:t>nombre</a:t>
            </a:r>
            <a:r>
              <a:rPr lang="es-ES" sz="1800" b="0" i="0" u="none" strike="noStrike" baseline="0" dirty="0">
                <a:solidFill>
                  <a:srgbClr val="00000A"/>
                </a:solidFill>
                <a:latin typeface="Calibri" panose="020F0502020204030204" pitchFamily="34" charset="0"/>
              </a:rPr>
              <a:t>. Ambos (empleados y sus clientes) se caracterizan por su </a:t>
            </a:r>
            <a:r>
              <a:rPr lang="es-ES" sz="1800" b="0" i="0" u="none" strike="noStrike" baseline="0" dirty="0">
                <a:solidFill>
                  <a:srgbClr val="00000A"/>
                </a:solidFill>
                <a:highlight>
                  <a:srgbClr val="00FFFF"/>
                </a:highlight>
                <a:latin typeface="Calibri" panose="020F0502020204030204" pitchFamily="34" charset="0"/>
              </a:rPr>
              <a:t>identificación</a:t>
            </a:r>
            <a:r>
              <a:rPr lang="es-ES" sz="1800" b="0" i="0" u="none" strike="noStrike" baseline="0" dirty="0">
                <a:solidFill>
                  <a:srgbClr val="00000A"/>
                </a:solidFill>
                <a:latin typeface="Calibri" panose="020F0502020204030204" pitchFamily="34" charset="0"/>
              </a:rPr>
              <a:t>, </a:t>
            </a:r>
            <a:r>
              <a:rPr lang="es-ES" sz="1800" b="0" i="0" u="none" strike="noStrike" baseline="0" dirty="0">
                <a:solidFill>
                  <a:srgbClr val="00000A"/>
                </a:solidFill>
                <a:highlight>
                  <a:srgbClr val="00FFFF"/>
                </a:highlight>
                <a:latin typeface="Calibri" panose="020F0502020204030204" pitchFamily="34" charset="0"/>
              </a:rPr>
              <a:t>nombre</a:t>
            </a:r>
            <a:r>
              <a:rPr lang="es-ES" sz="1800" b="0" i="0" u="none" strike="noStrike" baseline="0" dirty="0">
                <a:solidFill>
                  <a:srgbClr val="00000A"/>
                </a:solidFill>
                <a:latin typeface="Calibri" panose="020F0502020204030204" pitchFamily="34" charset="0"/>
              </a:rPr>
              <a:t>, </a:t>
            </a:r>
            <a:r>
              <a:rPr lang="es-ES" sz="1800" b="0" i="0" u="none" strike="noStrike" baseline="0" dirty="0">
                <a:solidFill>
                  <a:srgbClr val="00000A"/>
                </a:solidFill>
                <a:highlight>
                  <a:srgbClr val="00FFFF"/>
                </a:highlight>
                <a:latin typeface="Calibri" panose="020F0502020204030204" pitchFamily="34" charset="0"/>
              </a:rPr>
              <a:t>edad</a:t>
            </a:r>
            <a:r>
              <a:rPr lang="es-ES" sz="1800" b="0" i="0" u="none" strike="noStrike" baseline="0" dirty="0">
                <a:solidFill>
                  <a:srgbClr val="00000A"/>
                </a:solidFill>
                <a:latin typeface="Calibri" panose="020F0502020204030204" pitchFamily="34" charset="0"/>
              </a:rPr>
              <a:t>. Los empleados tienen un </a:t>
            </a:r>
            <a:r>
              <a:rPr lang="es-ES" sz="1800" b="0" i="0" u="none" strike="noStrike" baseline="0" dirty="0">
                <a:solidFill>
                  <a:srgbClr val="00000A"/>
                </a:solidFill>
                <a:highlight>
                  <a:srgbClr val="00FFFF"/>
                </a:highlight>
                <a:latin typeface="Calibri" panose="020F0502020204030204" pitchFamily="34" charset="0"/>
              </a:rPr>
              <a:t>salario</a:t>
            </a:r>
            <a:r>
              <a:rPr lang="es-ES" sz="1800" b="0" i="0" u="none" strike="noStrike" baseline="0" dirty="0">
                <a:solidFill>
                  <a:srgbClr val="00000A"/>
                </a:solidFill>
                <a:latin typeface="Calibri" panose="020F0502020204030204" pitchFamily="34" charset="0"/>
              </a:rPr>
              <a:t>.  </a:t>
            </a:r>
            <a:r>
              <a:rPr lang="es-ES" dirty="0">
                <a:solidFill>
                  <a:srgbClr val="00000A"/>
                </a:solidFill>
                <a:latin typeface="Calibri" panose="020F0502020204030204" pitchFamily="34" charset="0"/>
              </a:rPr>
              <a:t>El empleado tiene una </a:t>
            </a:r>
            <a:r>
              <a:rPr lang="es-ES" dirty="0">
                <a:solidFill>
                  <a:srgbClr val="00000A"/>
                </a:solidFill>
                <a:highlight>
                  <a:srgbClr val="FFFF00"/>
                </a:highlight>
                <a:latin typeface="Calibri" panose="020F0502020204030204" pitchFamily="34" charset="0"/>
              </a:rPr>
              <a:t>experiencia</a:t>
            </a:r>
            <a:r>
              <a:rPr lang="es-ES" dirty="0">
                <a:solidFill>
                  <a:srgbClr val="00000A"/>
                </a:solidFill>
                <a:latin typeface="Calibri" panose="020F0502020204030204" pitchFamily="34" charset="0"/>
              </a:rPr>
              <a:t>, de la cual se conoce la </a:t>
            </a:r>
            <a:r>
              <a:rPr lang="es-ES" dirty="0">
                <a:solidFill>
                  <a:srgbClr val="00000A"/>
                </a:solidFill>
                <a:highlight>
                  <a:srgbClr val="00FFFF"/>
                </a:highlight>
                <a:latin typeface="Calibri" panose="020F0502020204030204" pitchFamily="34" charset="0"/>
              </a:rPr>
              <a:t>descripción</a:t>
            </a:r>
            <a:r>
              <a:rPr lang="es-ES" dirty="0">
                <a:solidFill>
                  <a:srgbClr val="00000A"/>
                </a:solidFill>
                <a:latin typeface="Calibri" panose="020F0502020204030204" pitchFamily="34" charset="0"/>
              </a:rPr>
              <a:t> y </a:t>
            </a:r>
            <a:r>
              <a:rPr lang="es-ES" dirty="0">
                <a:solidFill>
                  <a:srgbClr val="00000A"/>
                </a:solidFill>
                <a:highlight>
                  <a:srgbClr val="00FFFF"/>
                </a:highlight>
                <a:latin typeface="Calibri" panose="020F0502020204030204" pitchFamily="34" charset="0"/>
              </a:rPr>
              <a:t>tiempo</a:t>
            </a:r>
            <a:r>
              <a:rPr lang="es-ES" dirty="0">
                <a:solidFill>
                  <a:srgbClr val="00000A"/>
                </a:solidFill>
                <a:latin typeface="Calibri" panose="020F0502020204030204" pitchFamily="34" charset="0"/>
              </a:rPr>
              <a:t> y el cliente posee un </a:t>
            </a:r>
            <a:r>
              <a:rPr lang="es-ES" dirty="0">
                <a:solidFill>
                  <a:srgbClr val="00000A"/>
                </a:solidFill>
                <a:highlight>
                  <a:srgbClr val="FFFF00"/>
                </a:highlight>
                <a:latin typeface="Calibri" panose="020F0502020204030204" pitchFamily="34" charset="0"/>
              </a:rPr>
              <a:t>historial de ventas</a:t>
            </a:r>
            <a:r>
              <a:rPr lang="es-ES" dirty="0">
                <a:solidFill>
                  <a:srgbClr val="00000A"/>
                </a:solidFill>
                <a:latin typeface="Calibri" panose="020F0502020204030204" pitchFamily="34" charset="0"/>
              </a:rPr>
              <a:t>, de las cuales se conoce una </a:t>
            </a:r>
            <a:r>
              <a:rPr lang="es-ES" dirty="0">
                <a:solidFill>
                  <a:srgbClr val="00000A"/>
                </a:solidFill>
                <a:highlight>
                  <a:srgbClr val="00FFFF"/>
                </a:highlight>
                <a:latin typeface="Calibri" panose="020F0502020204030204" pitchFamily="34" charset="0"/>
              </a:rPr>
              <a:t>descripción</a:t>
            </a:r>
            <a:r>
              <a:rPr lang="es-ES" dirty="0">
                <a:solidFill>
                  <a:srgbClr val="00000A"/>
                </a:solidFill>
                <a:latin typeface="Calibri" panose="020F0502020204030204" pitchFamily="34" charset="0"/>
              </a:rPr>
              <a:t> y </a:t>
            </a:r>
            <a:r>
              <a:rPr lang="es-ES" dirty="0">
                <a:solidFill>
                  <a:srgbClr val="00000A"/>
                </a:solidFill>
                <a:highlight>
                  <a:srgbClr val="00FFFF"/>
                </a:highlight>
                <a:latin typeface="Calibri" panose="020F0502020204030204" pitchFamily="34" charset="0"/>
              </a:rPr>
              <a:t>valor vendido</a:t>
            </a:r>
            <a:r>
              <a:rPr lang="es-ES" dirty="0">
                <a:solidFill>
                  <a:srgbClr val="00000A"/>
                </a:solidFill>
                <a:latin typeface="Calibri" panose="020F0502020204030204" pitchFamily="34" charset="0"/>
              </a:rPr>
              <a:t>.  </a:t>
            </a:r>
            <a:r>
              <a:rPr lang="es-ES" sz="1800" b="0" i="0" u="none" strike="noStrike" baseline="0" dirty="0">
                <a:solidFill>
                  <a:srgbClr val="00000A"/>
                </a:solidFill>
                <a:latin typeface="Calibri" panose="020F0502020204030204" pitchFamily="34" charset="0"/>
              </a:rPr>
              <a:t>De los clientes, además se necesita conocer su </a:t>
            </a:r>
            <a:r>
              <a:rPr lang="es-ES" sz="1800" b="0" i="0" u="none" strike="noStrike" baseline="0" dirty="0">
                <a:solidFill>
                  <a:srgbClr val="00000A"/>
                </a:solidFill>
                <a:highlight>
                  <a:srgbClr val="00FFFF"/>
                </a:highlight>
                <a:latin typeface="Calibri" panose="020F0502020204030204" pitchFamily="34" charset="0"/>
              </a:rPr>
              <a:t>teléfono</a:t>
            </a:r>
            <a:r>
              <a:rPr lang="es-ES" sz="1800" b="0" i="0" u="none" strike="noStrike" baseline="0" dirty="0">
                <a:solidFill>
                  <a:srgbClr val="00000A"/>
                </a:solidFill>
                <a:latin typeface="Calibri" panose="020F0502020204030204" pitchFamily="34" charset="0"/>
              </a:rPr>
              <a:t> de contacto y el </a:t>
            </a:r>
            <a:r>
              <a:rPr lang="es-ES" sz="1800" b="0" i="0" u="none" strike="noStrike" baseline="0" dirty="0">
                <a:solidFill>
                  <a:srgbClr val="00000A"/>
                </a:solidFill>
                <a:highlight>
                  <a:srgbClr val="00FFFF"/>
                </a:highlight>
                <a:latin typeface="Calibri" panose="020F0502020204030204" pitchFamily="34" charset="0"/>
              </a:rPr>
              <a:t>correo</a:t>
            </a:r>
            <a:r>
              <a:rPr lang="es-ES" sz="1800" b="0" i="0" u="none" strike="noStrike" baseline="0" dirty="0">
                <a:solidFill>
                  <a:srgbClr val="00000A"/>
                </a:solidFill>
                <a:latin typeface="Calibri" panose="020F0502020204030204" pitchFamily="34" charset="0"/>
              </a:rPr>
              <a:t> electrónico. La aplicación necesita </a:t>
            </a:r>
            <a:r>
              <a:rPr lang="es-ES" sz="1800" b="0" i="0" u="none" strike="noStrike" baseline="0" dirty="0">
                <a:solidFill>
                  <a:srgbClr val="00000A"/>
                </a:solidFill>
                <a:highlight>
                  <a:srgbClr val="00FF00"/>
                </a:highlight>
                <a:latin typeface="Calibri" panose="020F0502020204030204" pitchFamily="34" charset="0"/>
              </a:rPr>
              <a:t>mostrar los datos </a:t>
            </a:r>
            <a:r>
              <a:rPr lang="es-ES" sz="1800" b="0" i="0" u="none" strike="noStrike" baseline="0" dirty="0">
                <a:solidFill>
                  <a:srgbClr val="00000A"/>
                </a:solidFill>
                <a:latin typeface="Calibri" panose="020F0502020204030204" pitchFamily="34" charset="0"/>
              </a:rPr>
              <a:t>de empresas, empleados, experiencia, clientes e historial de ventas.  </a:t>
            </a:r>
            <a:endParaRPr lang="es-CO" sz="1200" b="1" dirty="0">
              <a:solidFill>
                <a:schemeClr val="accent1">
                  <a:lumMod val="50000"/>
                </a:schemeClr>
              </a:solidFill>
              <a:latin typeface="Ubuntu" panose="020B0504030602030204" pitchFamily="34" charset="0"/>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algn="just"/>
            <a:r>
              <a:rPr lang="es-CO" dirty="0">
                <a:solidFill>
                  <a:srgbClr val="00000A"/>
                </a:solidFill>
                <a:latin typeface="Calibri" panose="020F0502020204030204" pitchFamily="34" charset="0"/>
              </a:rPr>
              <a:t>Además, sobre las empresas, empleados y clientes se deben realizar las operaciones de </a:t>
            </a:r>
            <a:r>
              <a:rPr lang="es-CO" dirty="0">
                <a:solidFill>
                  <a:srgbClr val="00000A"/>
                </a:solidFill>
                <a:highlight>
                  <a:srgbClr val="00FF00"/>
                </a:highlight>
                <a:latin typeface="Calibri" panose="020F0502020204030204" pitchFamily="34" charset="0"/>
              </a:rPr>
              <a:t>incluir</a:t>
            </a:r>
            <a:r>
              <a:rPr lang="es-CO" dirty="0">
                <a:solidFill>
                  <a:srgbClr val="00000A"/>
                </a:solidFill>
                <a:latin typeface="Calibri" panose="020F0502020204030204" pitchFamily="34" charset="0"/>
              </a:rPr>
              <a:t>, </a:t>
            </a:r>
            <a:r>
              <a:rPr lang="es-CO" dirty="0">
                <a:solidFill>
                  <a:srgbClr val="00000A"/>
                </a:solidFill>
                <a:highlight>
                  <a:srgbClr val="00FF00"/>
                </a:highlight>
                <a:latin typeface="Calibri" panose="020F0502020204030204" pitchFamily="34" charset="0"/>
              </a:rPr>
              <a:t>modificar</a:t>
            </a:r>
            <a:r>
              <a:rPr lang="es-CO" dirty="0">
                <a:solidFill>
                  <a:srgbClr val="00000A"/>
                </a:solidFill>
                <a:latin typeface="Calibri" panose="020F0502020204030204" pitchFamily="34" charset="0"/>
              </a:rPr>
              <a:t> y </a:t>
            </a:r>
            <a:r>
              <a:rPr lang="es-CO" dirty="0">
                <a:solidFill>
                  <a:srgbClr val="00000A"/>
                </a:solidFill>
                <a:highlight>
                  <a:srgbClr val="00FF00"/>
                </a:highlight>
                <a:latin typeface="Calibri" panose="020F0502020204030204" pitchFamily="34" charset="0"/>
              </a:rPr>
              <a:t>eliminar</a:t>
            </a:r>
            <a:r>
              <a:rPr lang="es-CO" dirty="0">
                <a:solidFill>
                  <a:srgbClr val="00000A"/>
                </a:solidFill>
                <a:latin typeface="Calibri" panose="020F0502020204030204" pitchFamily="34" charset="0"/>
              </a:rPr>
              <a:t>. A los empleados se les debe realizar un proceso periódico de </a:t>
            </a:r>
            <a:r>
              <a:rPr lang="es-CO" dirty="0">
                <a:solidFill>
                  <a:srgbClr val="00000A"/>
                </a:solidFill>
                <a:highlight>
                  <a:srgbClr val="00FF00"/>
                </a:highlight>
                <a:latin typeface="Calibri" panose="020F0502020204030204" pitchFamily="34" charset="0"/>
              </a:rPr>
              <a:t>incremento de salario </a:t>
            </a:r>
            <a:r>
              <a:rPr lang="es-CO" dirty="0">
                <a:solidFill>
                  <a:srgbClr val="00000A"/>
                </a:solidFill>
                <a:latin typeface="Calibri" panose="020F0502020204030204" pitchFamily="34" charset="0"/>
              </a:rPr>
              <a:t>y a los clientes se les aplica un proceso de </a:t>
            </a:r>
            <a:r>
              <a:rPr lang="es-CO" dirty="0">
                <a:solidFill>
                  <a:srgbClr val="00000A"/>
                </a:solidFill>
                <a:highlight>
                  <a:srgbClr val="00FF00"/>
                </a:highlight>
                <a:latin typeface="Calibri" panose="020F0502020204030204" pitchFamily="34" charset="0"/>
              </a:rPr>
              <a:t>sanción</a:t>
            </a:r>
            <a:r>
              <a:rPr lang="es-CO" dirty="0">
                <a:solidFill>
                  <a:srgbClr val="00000A"/>
                </a:solidFill>
                <a:latin typeface="Calibri" panose="020F0502020204030204" pitchFamily="34" charset="0"/>
              </a:rPr>
              <a:t>, cuando no cumplen con las metas estipuladas o comenten alguna falta.</a:t>
            </a:r>
          </a:p>
          <a:p>
            <a:pPr algn="just"/>
            <a:endParaRPr lang="es-CO" dirty="0">
              <a:solidFill>
                <a:srgbClr val="00000A"/>
              </a:solidFill>
              <a:latin typeface="Calibri" panose="020F0502020204030204" pitchFamily="34" charset="0"/>
            </a:endParaRPr>
          </a:p>
          <a:p>
            <a:pPr algn="just"/>
            <a:r>
              <a:rPr lang="es-CO" dirty="0">
                <a:solidFill>
                  <a:srgbClr val="00000A"/>
                </a:solidFill>
                <a:latin typeface="Calibri" panose="020F0502020204030204" pitchFamily="34" charset="0"/>
              </a:rPr>
              <a:t>Es importante el proceso de </a:t>
            </a:r>
            <a:r>
              <a:rPr lang="es-CO" dirty="0">
                <a:solidFill>
                  <a:srgbClr val="00000A"/>
                </a:solidFill>
                <a:highlight>
                  <a:srgbClr val="00FF00"/>
                </a:highlight>
                <a:latin typeface="Calibri" panose="020F0502020204030204" pitchFamily="34" charset="0"/>
              </a:rPr>
              <a:t>actualización</a:t>
            </a:r>
            <a:r>
              <a:rPr lang="es-CO" dirty="0">
                <a:solidFill>
                  <a:srgbClr val="00000A"/>
                </a:solidFill>
                <a:latin typeface="Calibri" panose="020F0502020204030204" pitchFamily="34" charset="0"/>
              </a:rPr>
              <a:t> de la experiencia para los empleados y el historial de ventas para los clientes.</a:t>
            </a:r>
          </a:p>
        </p:txBody>
      </p:sp>
      <p:sp>
        <p:nvSpPr>
          <p:cNvPr id="10" name="CuadroTexto 9">
            <a:extLst>
              <a:ext uri="{FF2B5EF4-FFF2-40B4-BE49-F238E27FC236}">
                <a16:creationId xmlns:a16="http://schemas.microsoft.com/office/drawing/2014/main" id="{588DB9A7-B2DF-4029-A47A-B328668C5E1A}"/>
              </a:ext>
            </a:extLst>
          </p:cNvPr>
          <p:cNvSpPr txBox="1"/>
          <p:nvPr/>
        </p:nvSpPr>
        <p:spPr>
          <a:xfrm>
            <a:off x="3689170" y="229478"/>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spTree>
    <p:extLst>
      <p:ext uri="{BB962C8B-B14F-4D97-AF65-F5344CB8AC3E}">
        <p14:creationId xmlns:p14="http://schemas.microsoft.com/office/powerpoint/2010/main" val="82143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Procedimiento Diagrama de clases</a:t>
            </a:r>
            <a:endParaRPr lang="es-CO" dirty="0"/>
          </a:p>
        </p:txBody>
      </p:sp>
      <p:sp>
        <p:nvSpPr>
          <p:cNvPr id="7" name="CuadroTexto 6">
            <a:extLst>
              <a:ext uri="{FF2B5EF4-FFF2-40B4-BE49-F238E27FC236}">
                <a16:creationId xmlns:a16="http://schemas.microsoft.com/office/drawing/2014/main" id="{1320DEFD-FE8D-47F8-81C4-05D687B1B20C}"/>
              </a:ext>
            </a:extLst>
          </p:cNvPr>
          <p:cNvSpPr txBox="1"/>
          <p:nvPr/>
        </p:nvSpPr>
        <p:spPr>
          <a:xfrm>
            <a:off x="3689170" y="229478"/>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pic>
        <p:nvPicPr>
          <p:cNvPr id="3" name="Imagen 2">
            <a:extLst>
              <a:ext uri="{FF2B5EF4-FFF2-40B4-BE49-F238E27FC236}">
                <a16:creationId xmlns:a16="http://schemas.microsoft.com/office/drawing/2014/main" id="{8CADF4F4-EFCB-4C6E-A895-C59228DBABC3}"/>
              </a:ext>
            </a:extLst>
          </p:cNvPr>
          <p:cNvPicPr>
            <a:picLocks noChangeAspect="1"/>
          </p:cNvPicPr>
          <p:nvPr/>
        </p:nvPicPr>
        <p:blipFill>
          <a:blip r:embed="rId2"/>
          <a:stretch>
            <a:fillRect/>
          </a:stretch>
        </p:blipFill>
        <p:spPr>
          <a:xfrm>
            <a:off x="269419" y="2395903"/>
            <a:ext cx="11653162" cy="2856035"/>
          </a:xfrm>
          <a:prstGeom prst="rect">
            <a:avLst/>
          </a:prstGeom>
        </p:spPr>
      </p:pic>
    </p:spTree>
    <p:extLst>
      <p:ext uri="{BB962C8B-B14F-4D97-AF65-F5344CB8AC3E}">
        <p14:creationId xmlns:p14="http://schemas.microsoft.com/office/powerpoint/2010/main" val="84216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Clases</a:t>
            </a:r>
            <a:endParaRPr lang="es-CO" dirty="0"/>
          </a:p>
        </p:txBody>
      </p:sp>
      <p:sp>
        <p:nvSpPr>
          <p:cNvPr id="7" name="CuadroTexto 6">
            <a:extLst>
              <a:ext uri="{FF2B5EF4-FFF2-40B4-BE49-F238E27FC236}">
                <a16:creationId xmlns:a16="http://schemas.microsoft.com/office/drawing/2014/main" id="{1320DEFD-FE8D-47F8-81C4-05D687B1B20C}"/>
              </a:ext>
            </a:extLst>
          </p:cNvPr>
          <p:cNvSpPr txBox="1"/>
          <p:nvPr/>
        </p:nvSpPr>
        <p:spPr>
          <a:xfrm>
            <a:off x="3689170" y="229478"/>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Clases</a:t>
            </a:r>
          </a:p>
        </p:txBody>
      </p:sp>
      <p:pic>
        <p:nvPicPr>
          <p:cNvPr id="4" name="Imagen 3" descr="Diagrama&#10;&#10;Descripción generada automáticamente">
            <a:extLst>
              <a:ext uri="{FF2B5EF4-FFF2-40B4-BE49-F238E27FC236}">
                <a16:creationId xmlns:a16="http://schemas.microsoft.com/office/drawing/2014/main" id="{23B4B895-97B8-4651-9780-9CB5DBF69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04" y="1389473"/>
            <a:ext cx="9225792" cy="4723353"/>
          </a:xfrm>
          <a:prstGeom prst="rect">
            <a:avLst/>
          </a:prstGeom>
        </p:spPr>
      </p:pic>
    </p:spTree>
    <p:extLst>
      <p:ext uri="{BB962C8B-B14F-4D97-AF65-F5344CB8AC3E}">
        <p14:creationId xmlns:p14="http://schemas.microsoft.com/office/powerpoint/2010/main" val="3569344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Casos de Uso</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Definición.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31" name="CuadroTexto 30">
            <a:extLst>
              <a:ext uri="{FF2B5EF4-FFF2-40B4-BE49-F238E27FC236}">
                <a16:creationId xmlns:a16="http://schemas.microsoft.com/office/drawing/2014/main" id="{D68A6231-62A0-4EE7-BAD1-BF8C1ECC9E88}"/>
              </a:ext>
            </a:extLst>
          </p:cNvPr>
          <p:cNvSpPr txBox="1"/>
          <p:nvPr/>
        </p:nvSpPr>
        <p:spPr>
          <a:xfrm>
            <a:off x="914401" y="1873042"/>
            <a:ext cx="10800522" cy="1107996"/>
          </a:xfrm>
          <a:prstGeom prst="rect">
            <a:avLst/>
          </a:prstGeom>
          <a:noFill/>
        </p:spPr>
        <p:txBody>
          <a:bodyPr wrap="square">
            <a:spAutoFit/>
          </a:bodyPr>
          <a:lstStyle/>
          <a:p>
            <a:pPr algn="just"/>
            <a:r>
              <a:rPr lang="es-ES" sz="1600" b="0" i="0" dirty="0">
                <a:solidFill>
                  <a:srgbClr val="222222"/>
                </a:solidFill>
                <a:effectLst/>
                <a:latin typeface="Arial" panose="020B0604020202020204" pitchFamily="34" charset="0"/>
              </a:rPr>
              <a:t>En el lenguaje de modelado unificado (UML), los </a:t>
            </a:r>
            <a:r>
              <a:rPr lang="es-ES" sz="1600" b="1" i="0" u="none" strike="noStrike" dirty="0">
                <a:solidFill>
                  <a:srgbClr val="C00000"/>
                </a:solidFill>
                <a:effectLst/>
                <a:latin typeface="Arial" panose="020B0604020202020204" pitchFamily="34" charset="0"/>
              </a:rPr>
              <a:t>casos de uso</a:t>
            </a:r>
            <a:r>
              <a:rPr lang="es-ES" sz="1600" b="0" i="0" dirty="0">
                <a:solidFill>
                  <a:srgbClr val="C00000"/>
                </a:solidFill>
                <a:effectLst/>
                <a:latin typeface="Arial" panose="020B0604020202020204" pitchFamily="34" charset="0"/>
              </a:rPr>
              <a:t> </a:t>
            </a:r>
            <a:r>
              <a:rPr lang="es-ES" sz="1600" b="0" i="0" dirty="0">
                <a:solidFill>
                  <a:srgbClr val="222222"/>
                </a:solidFill>
                <a:effectLst/>
                <a:latin typeface="Arial" panose="020B0604020202020204" pitchFamily="34" charset="0"/>
              </a:rPr>
              <a:t>son modelos que describen como diferentes tipos de usuarios interactúan con un sistema informático para resolver un determinado problema o necesidades. Por lo tanto, describen los objetivos de los usuarios, las interacciones entre los usuarios y el sistema, así como el comportamiento que debe ejecutar el sistema para satisfacerlos</a:t>
            </a:r>
            <a:r>
              <a:rPr lang="es-ES" b="0" i="0" dirty="0">
                <a:solidFill>
                  <a:srgbClr val="222222"/>
                </a:solidFill>
                <a:effectLst/>
                <a:latin typeface="Arial" panose="020B0604020202020204" pitchFamily="34" charset="0"/>
              </a:rPr>
              <a:t>.</a:t>
            </a:r>
            <a:endParaRPr lang="es-CO" dirty="0"/>
          </a:p>
        </p:txBody>
      </p:sp>
      <p:sp>
        <p:nvSpPr>
          <p:cNvPr id="33" name="CuadroTexto 32">
            <a:extLst>
              <a:ext uri="{FF2B5EF4-FFF2-40B4-BE49-F238E27FC236}">
                <a16:creationId xmlns:a16="http://schemas.microsoft.com/office/drawing/2014/main" id="{F401496C-A0E3-4671-A966-A2F9F81FE06E}"/>
              </a:ext>
            </a:extLst>
          </p:cNvPr>
          <p:cNvSpPr txBox="1"/>
          <p:nvPr/>
        </p:nvSpPr>
        <p:spPr>
          <a:xfrm>
            <a:off x="914401" y="3103126"/>
            <a:ext cx="10641495" cy="830997"/>
          </a:xfrm>
          <a:prstGeom prst="rect">
            <a:avLst/>
          </a:prstGeom>
          <a:noFill/>
        </p:spPr>
        <p:txBody>
          <a:bodyPr wrap="square">
            <a:spAutoFit/>
          </a:bodyPr>
          <a:lstStyle/>
          <a:p>
            <a:pPr algn="just"/>
            <a:r>
              <a:rPr lang="es-ES" sz="1600" b="0" i="0" dirty="0">
                <a:solidFill>
                  <a:srgbClr val="222222"/>
                </a:solidFill>
                <a:effectLst/>
                <a:latin typeface="Arial" panose="020B0604020202020204" pitchFamily="34" charset="0"/>
              </a:rPr>
              <a:t>Los casos de uso son una de las </a:t>
            </a:r>
            <a:r>
              <a:rPr lang="es-ES" sz="1600" b="1" i="0" u="none" strike="noStrike" dirty="0">
                <a:solidFill>
                  <a:srgbClr val="C00000"/>
                </a:solidFill>
                <a:effectLst/>
                <a:latin typeface="Arial" panose="020B0604020202020204" pitchFamily="34" charset="0"/>
              </a:rPr>
              <a:t>técnicas para especificar los requerimientos funcionales del software</a:t>
            </a:r>
            <a:r>
              <a:rPr lang="es-ES" sz="1600" b="0" i="0" dirty="0">
                <a:solidFill>
                  <a:srgbClr val="222222"/>
                </a:solidFill>
                <a:effectLst/>
                <a:latin typeface="Arial" panose="020B0604020202020204" pitchFamily="34" charset="0"/>
              </a:rPr>
              <a:t>. Sólo describen lo que el software debe hacer y para quien. No entran en detalles sobre como el software será implementado, cuales componentes tendrá o la interacción entre ellos.</a:t>
            </a:r>
            <a:endParaRPr lang="es-CO" sz="1600" dirty="0">
              <a:solidFill>
                <a:srgbClr val="333333"/>
              </a:solidFill>
              <a:latin typeface="Roboto" panose="02000000000000000000" pitchFamily="2" charset="0"/>
            </a:endParaRPr>
          </a:p>
        </p:txBody>
      </p:sp>
      <p:sp>
        <p:nvSpPr>
          <p:cNvPr id="14" name="CuadroTexto 13">
            <a:extLst>
              <a:ext uri="{FF2B5EF4-FFF2-40B4-BE49-F238E27FC236}">
                <a16:creationId xmlns:a16="http://schemas.microsoft.com/office/drawing/2014/main" id="{B30F0362-CB9C-4077-ADC4-3997F8D36CB5}"/>
              </a:ext>
            </a:extLst>
          </p:cNvPr>
          <p:cNvSpPr txBox="1"/>
          <p:nvPr/>
        </p:nvSpPr>
        <p:spPr>
          <a:xfrm>
            <a:off x="914401" y="4243666"/>
            <a:ext cx="10800522" cy="1569660"/>
          </a:xfrm>
          <a:prstGeom prst="rect">
            <a:avLst/>
          </a:prstGeom>
          <a:noFill/>
        </p:spPr>
        <p:txBody>
          <a:bodyPr wrap="square">
            <a:spAutoFit/>
          </a:bodyPr>
          <a:lstStyle/>
          <a:p>
            <a:pPr algn="l"/>
            <a:r>
              <a:rPr lang="es-ES" sz="1600" b="0" i="0" dirty="0">
                <a:solidFill>
                  <a:srgbClr val="222222"/>
                </a:solidFill>
                <a:effectLst/>
                <a:latin typeface="Arial" panose="020B0604020202020204" pitchFamily="34" charset="0"/>
              </a:rPr>
              <a:t>Los </a:t>
            </a:r>
            <a:r>
              <a:rPr lang="es-ES" sz="1600" b="0" i="0" dirty="0">
                <a:solidFill>
                  <a:srgbClr val="C00000"/>
                </a:solidFill>
                <a:effectLst/>
                <a:latin typeface="Arial" panose="020B0604020202020204" pitchFamily="34" charset="0"/>
              </a:rPr>
              <a:t>casos de uso están compuestos de 3 elementos: </a:t>
            </a:r>
            <a:r>
              <a:rPr lang="es-ES" sz="1600" b="1" i="0" dirty="0">
                <a:solidFill>
                  <a:schemeClr val="accent2">
                    <a:lumMod val="75000"/>
                  </a:schemeClr>
                </a:solidFill>
                <a:effectLst/>
                <a:latin typeface="Arial" panose="020B0604020202020204" pitchFamily="34" charset="0"/>
              </a:rPr>
              <a:t>Actores, casos de uso y relaciones</a:t>
            </a:r>
            <a:r>
              <a:rPr lang="es-ES" sz="1600" b="0" i="0" dirty="0">
                <a:solidFill>
                  <a:srgbClr val="222222"/>
                </a:solidFill>
                <a:effectLst/>
                <a:latin typeface="Arial" panose="020B0604020202020204" pitchFamily="34" charset="0"/>
              </a:rPr>
              <a:t>. Así mismo, una especificación de requerimientos funcionales elaborada bajo la técnica de casos de uso debe estar compuesta por:</a:t>
            </a:r>
            <a:br>
              <a:rPr lang="es-ES" sz="1600" b="0" i="0" dirty="0">
                <a:solidFill>
                  <a:srgbClr val="222222"/>
                </a:solidFill>
                <a:effectLst/>
                <a:latin typeface="Arial" panose="020B0604020202020204" pitchFamily="34" charset="0"/>
              </a:rPr>
            </a:br>
            <a:endParaRPr lang="es-ES" sz="1600" b="0" i="0" dirty="0">
              <a:solidFill>
                <a:srgbClr val="222222"/>
              </a:solidFill>
              <a:effectLst/>
              <a:latin typeface="Arial" panose="020B0604020202020204" pitchFamily="34" charset="0"/>
            </a:endParaRPr>
          </a:p>
          <a:p>
            <a:pPr algn="l">
              <a:buFont typeface="Arial" panose="020B0604020202020204" pitchFamily="34" charset="0"/>
              <a:buChar char="•"/>
            </a:pPr>
            <a:r>
              <a:rPr lang="es-ES" sz="1600" b="0" i="0" dirty="0">
                <a:solidFill>
                  <a:srgbClr val="222222"/>
                </a:solidFill>
                <a:effectLst/>
                <a:latin typeface="Arial" panose="020B0604020202020204" pitchFamily="34" charset="0"/>
              </a:rPr>
              <a:t>El diagrama de casos de uso.</a:t>
            </a:r>
          </a:p>
          <a:p>
            <a:pPr algn="l">
              <a:buFont typeface="Arial" panose="020B0604020202020204" pitchFamily="34" charset="0"/>
              <a:buChar char="•"/>
            </a:pPr>
            <a:r>
              <a:rPr lang="es-ES" sz="1600" b="0" i="0" dirty="0">
                <a:solidFill>
                  <a:srgbClr val="222222"/>
                </a:solidFill>
                <a:effectLst/>
                <a:latin typeface="Arial" panose="020B0604020202020204" pitchFamily="34" charset="0"/>
              </a:rPr>
              <a:t>La descripción de los actores.</a:t>
            </a:r>
          </a:p>
          <a:p>
            <a:pPr algn="l">
              <a:buFont typeface="Arial" panose="020B0604020202020204" pitchFamily="34" charset="0"/>
              <a:buChar char="•"/>
            </a:pPr>
            <a:r>
              <a:rPr lang="es-ES" sz="1600" b="0" i="0" dirty="0">
                <a:solidFill>
                  <a:srgbClr val="222222"/>
                </a:solidFill>
                <a:effectLst/>
                <a:latin typeface="Arial" panose="020B0604020202020204" pitchFamily="34" charset="0"/>
              </a:rPr>
              <a:t>La especificación de casos de uso.</a:t>
            </a:r>
          </a:p>
        </p:txBody>
      </p:sp>
    </p:spTree>
    <p:extLst>
      <p:ext uri="{BB962C8B-B14F-4D97-AF65-F5344CB8AC3E}">
        <p14:creationId xmlns:p14="http://schemas.microsoft.com/office/powerpoint/2010/main" val="3523943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DFA6377-AFD3-4E49-99DD-2487EFDDBD5B}"/>
              </a:ext>
            </a:extLst>
          </p:cNvPr>
          <p:cNvSpPr txBox="1"/>
          <p:nvPr/>
        </p:nvSpPr>
        <p:spPr>
          <a:xfrm>
            <a:off x="3728926" y="442241"/>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Casos de Uso</a:t>
            </a:r>
          </a:p>
        </p:txBody>
      </p:sp>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Representación.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pic>
        <p:nvPicPr>
          <p:cNvPr id="6" name="Imagen 5" descr="Diagrama&#10;&#10;Descripción generada automáticamente">
            <a:extLst>
              <a:ext uri="{FF2B5EF4-FFF2-40B4-BE49-F238E27FC236}">
                <a16:creationId xmlns:a16="http://schemas.microsoft.com/office/drawing/2014/main" id="{DC4EABA9-8FD0-4BC0-BBF2-CF102196D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816" y="1750954"/>
            <a:ext cx="6430266" cy="4445926"/>
          </a:xfrm>
          <a:prstGeom prst="rect">
            <a:avLst/>
          </a:prstGeom>
        </p:spPr>
      </p:pic>
    </p:spTree>
    <p:extLst>
      <p:ext uri="{BB962C8B-B14F-4D97-AF65-F5344CB8AC3E}">
        <p14:creationId xmlns:p14="http://schemas.microsoft.com/office/powerpoint/2010/main" val="3422420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18"/>
            <a:ext cx="12192000" cy="6858000"/>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556329"/>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Diagramas de Casos de uso: Ejemplo 1 </a:t>
            </a:r>
            <a:endParaRPr lang="es-CO" dirty="0"/>
          </a:p>
        </p:txBody>
      </p:sp>
      <p:sp>
        <p:nvSpPr>
          <p:cNvPr id="10" name="CuadroTexto 9">
            <a:extLst>
              <a:ext uri="{FF2B5EF4-FFF2-40B4-BE49-F238E27FC236}">
                <a16:creationId xmlns:a16="http://schemas.microsoft.com/office/drawing/2014/main" id="{588DB9A7-B2DF-4029-A47A-B328668C5E1A}"/>
              </a:ext>
            </a:extLst>
          </p:cNvPr>
          <p:cNvSpPr txBox="1"/>
          <p:nvPr/>
        </p:nvSpPr>
        <p:spPr>
          <a:xfrm>
            <a:off x="3689170" y="15282"/>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Casos de Uso</a:t>
            </a:r>
          </a:p>
        </p:txBody>
      </p:sp>
      <p:sp>
        <p:nvSpPr>
          <p:cNvPr id="6" name="CuadroTexto 5">
            <a:extLst>
              <a:ext uri="{FF2B5EF4-FFF2-40B4-BE49-F238E27FC236}">
                <a16:creationId xmlns:a16="http://schemas.microsoft.com/office/drawing/2014/main" id="{B95DDC61-B101-472D-B4B0-BC185555EF79}"/>
              </a:ext>
            </a:extLst>
          </p:cNvPr>
          <p:cNvSpPr txBox="1"/>
          <p:nvPr/>
        </p:nvSpPr>
        <p:spPr>
          <a:xfrm>
            <a:off x="92765" y="1110394"/>
            <a:ext cx="11834192" cy="4585871"/>
          </a:xfrm>
          <a:prstGeom prst="rect">
            <a:avLst/>
          </a:prstGeom>
          <a:noFill/>
        </p:spPr>
        <p:txBody>
          <a:bodyPr wrap="square" rtlCol="0">
            <a:spAutoFit/>
          </a:bodyPr>
          <a:lstStyle/>
          <a:p>
            <a:pPr algn="just"/>
            <a:r>
              <a:rPr lang="es-ES" sz="1600" b="0" i="0" u="none" strike="noStrike" baseline="0" dirty="0">
                <a:solidFill>
                  <a:srgbClr val="00000A"/>
                </a:solidFill>
                <a:latin typeface="Calibri" panose="020F0502020204030204" pitchFamily="34" charset="0"/>
              </a:rPr>
              <a:t>En un </a:t>
            </a:r>
            <a:r>
              <a:rPr lang="es-ES" sz="1600" b="1" i="0" u="none" strike="noStrike" baseline="0" dirty="0">
                <a:solidFill>
                  <a:srgbClr val="C00000"/>
                </a:solidFill>
                <a:latin typeface="Calibri" panose="020F0502020204030204" pitchFamily="34" charset="0"/>
              </a:rPr>
              <a:t>sistema de información para el manejo de un Aula Virtual de Economía Solidaria</a:t>
            </a:r>
            <a:r>
              <a:rPr lang="es-ES" sz="1600" b="0" i="0" u="none" strike="noStrike" baseline="0" dirty="0">
                <a:solidFill>
                  <a:srgbClr val="00000A"/>
                </a:solidFill>
                <a:latin typeface="Calibri" panose="020F0502020204030204" pitchFamily="34" charset="0"/>
              </a:rPr>
              <a:t>, se especifica  que el </a:t>
            </a:r>
            <a:r>
              <a:rPr lang="es-ES" sz="1600" b="0" i="0" u="none" strike="noStrike" baseline="0" dirty="0">
                <a:solidFill>
                  <a:srgbClr val="00000A"/>
                </a:solidFill>
                <a:highlight>
                  <a:srgbClr val="FFFF00"/>
                </a:highlight>
                <a:latin typeface="Calibri" panose="020F0502020204030204" pitchFamily="34" charset="0"/>
              </a:rPr>
              <a:t>estudiante</a:t>
            </a:r>
            <a:r>
              <a:rPr lang="es-ES" sz="1600" b="0" i="0" u="none" strike="noStrike" baseline="0" dirty="0">
                <a:solidFill>
                  <a:srgbClr val="00000A"/>
                </a:solidFill>
                <a:latin typeface="Calibri" panose="020F0502020204030204" pitchFamily="34" charset="0"/>
              </a:rPr>
              <a:t> inicialmente debe </a:t>
            </a:r>
            <a:r>
              <a:rPr lang="es-ES" sz="1600" b="0" i="0" u="none" strike="noStrike" baseline="0" dirty="0">
                <a:solidFill>
                  <a:srgbClr val="00000A"/>
                </a:solidFill>
                <a:highlight>
                  <a:srgbClr val="00FFFF"/>
                </a:highlight>
                <a:latin typeface="Calibri" panose="020F0502020204030204" pitchFamily="34" charset="0"/>
              </a:rPr>
              <a:t>iniciar sesión</a:t>
            </a:r>
            <a:r>
              <a:rPr lang="es-ES" sz="1600" b="0" i="0" u="none" strike="noStrike" baseline="0" dirty="0">
                <a:solidFill>
                  <a:srgbClr val="00000A"/>
                </a:solidFill>
                <a:latin typeface="Calibri" panose="020F0502020204030204" pitchFamily="34" charset="0"/>
              </a:rPr>
              <a:t>, lo que </a:t>
            </a:r>
            <a:r>
              <a:rPr lang="es-ES" sz="1600" b="0" i="0" u="none" strike="noStrike" baseline="0" dirty="0">
                <a:solidFill>
                  <a:srgbClr val="00000A"/>
                </a:solidFill>
                <a:highlight>
                  <a:srgbClr val="FF00FF"/>
                </a:highlight>
                <a:latin typeface="Calibri" panose="020F0502020204030204" pitchFamily="34" charset="0"/>
              </a:rPr>
              <a:t>incluye</a:t>
            </a:r>
            <a:r>
              <a:rPr lang="es-ES" sz="1600" b="0" i="0" u="none" strike="noStrike" baseline="0" dirty="0">
                <a:solidFill>
                  <a:srgbClr val="00000A"/>
                </a:solidFill>
                <a:latin typeface="Calibri" panose="020F0502020204030204" pitchFamily="34" charset="0"/>
              </a:rPr>
              <a:t> la </a:t>
            </a:r>
            <a:r>
              <a:rPr lang="es-ES" sz="1600" b="0" i="0" u="none" strike="noStrike" baseline="0" dirty="0">
                <a:solidFill>
                  <a:srgbClr val="00000A"/>
                </a:solidFill>
                <a:highlight>
                  <a:srgbClr val="00FFFF"/>
                </a:highlight>
                <a:latin typeface="Calibri" panose="020F0502020204030204" pitchFamily="34" charset="0"/>
              </a:rPr>
              <a:t>validación de su usuario y contraseña </a:t>
            </a:r>
            <a:r>
              <a:rPr lang="es-ES" sz="1600" b="0" i="0" u="none" strike="noStrike" baseline="0" dirty="0">
                <a:solidFill>
                  <a:srgbClr val="00000A"/>
                </a:solidFill>
                <a:latin typeface="Calibri" panose="020F0502020204030204" pitchFamily="34" charset="0"/>
              </a:rPr>
              <a:t>y el </a:t>
            </a:r>
            <a:r>
              <a:rPr lang="es-ES" sz="1600" b="0" i="0" u="none" strike="noStrike" baseline="0" dirty="0">
                <a:solidFill>
                  <a:srgbClr val="00000A"/>
                </a:solidFill>
                <a:highlight>
                  <a:srgbClr val="00FFFF"/>
                </a:highlight>
                <a:latin typeface="Calibri" panose="020F0502020204030204" pitchFamily="34" charset="0"/>
              </a:rPr>
              <a:t>registro en el Log de auditoría</a:t>
            </a:r>
            <a:r>
              <a:rPr lang="es-ES" sz="1600" b="0" i="0" u="none" strike="noStrike" baseline="0" dirty="0">
                <a:solidFill>
                  <a:srgbClr val="00000A"/>
                </a:solidFill>
                <a:latin typeface="Calibri" panose="020F0502020204030204" pitchFamily="34" charset="0"/>
              </a:rPr>
              <a:t>. </a:t>
            </a:r>
            <a:r>
              <a:rPr lang="es-ES_tradnl" sz="1600" dirty="0">
                <a:solidFill>
                  <a:srgbClr val="00000A"/>
                </a:solidFill>
                <a:latin typeface="Calibri" panose="020F0502020204030204" pitchFamily="34" charset="0"/>
              </a:rPr>
              <a:t>Una vez haya ingresado al sistema podrá realizar varias actividades como: </a:t>
            </a:r>
            <a:r>
              <a:rPr lang="es-ES" sz="1600" dirty="0">
                <a:solidFill>
                  <a:srgbClr val="00000A"/>
                </a:solidFill>
                <a:highlight>
                  <a:srgbClr val="00FFFF"/>
                </a:highlight>
                <a:latin typeface="Calibri" panose="020F0502020204030204" pitchFamily="34" charset="0"/>
              </a:rPr>
              <a:t>Revisar Agenda de Actividades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Contenidos </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Participar en los foros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y contestar tareas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y contestar evaluación</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lista de recursos</a:t>
            </a:r>
            <a:r>
              <a:rPr lang="es-ES" sz="1600" dirty="0">
                <a:solidFill>
                  <a:srgbClr val="00000A"/>
                </a:solidFill>
                <a:latin typeface="Calibri" panose="020F0502020204030204" pitchFamily="34" charset="0"/>
              </a:rPr>
              <a:t>, que </a:t>
            </a:r>
            <a:r>
              <a:rPr lang="es-ES" sz="1600" dirty="0">
                <a:solidFill>
                  <a:srgbClr val="00000A"/>
                </a:solidFill>
                <a:highlight>
                  <a:srgbClr val="FF00FF"/>
                </a:highlight>
                <a:latin typeface="Calibri" panose="020F0502020204030204" pitchFamily="34" charset="0"/>
              </a:rPr>
              <a:t>incluye</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visualizar videos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libros electrónicos multimediales </a:t>
            </a:r>
            <a:r>
              <a:rPr lang="es-ES" sz="1600" dirty="0">
                <a:solidFill>
                  <a:srgbClr val="00000A"/>
                </a:solidFill>
                <a:latin typeface="Calibri" panose="020F0502020204030204" pitchFamily="34" charset="0"/>
              </a:rPr>
              <a:t>y </a:t>
            </a:r>
            <a:r>
              <a:rPr lang="es-ES" sz="1600" dirty="0">
                <a:solidFill>
                  <a:srgbClr val="00000A"/>
                </a:solidFill>
                <a:highlight>
                  <a:srgbClr val="00FFFF"/>
                </a:highlight>
                <a:latin typeface="Calibri" panose="020F0502020204030204" pitchFamily="34" charset="0"/>
              </a:rPr>
              <a:t>revisar documentos de apoyo</a:t>
            </a:r>
            <a:r>
              <a:rPr lang="es-ES" sz="1600" dirty="0">
                <a:solidFill>
                  <a:srgbClr val="00000A"/>
                </a:solidFill>
                <a:latin typeface="Calibri" panose="020F0502020204030204" pitchFamily="34" charset="0"/>
              </a:rPr>
              <a:t>. Además, puede </a:t>
            </a:r>
            <a:r>
              <a:rPr lang="es-ES" sz="1600" dirty="0">
                <a:solidFill>
                  <a:srgbClr val="00000A"/>
                </a:solidFill>
                <a:highlight>
                  <a:srgbClr val="00FFFF"/>
                </a:highlight>
                <a:latin typeface="Calibri" panose="020F0502020204030204" pitchFamily="34" charset="0"/>
              </a:rPr>
              <a:t>Verificar porcentaje de progreso del curso </a:t>
            </a:r>
            <a:r>
              <a:rPr lang="es-ES" sz="1600" dirty="0">
                <a:solidFill>
                  <a:srgbClr val="00000A"/>
                </a:solidFill>
                <a:latin typeface="Calibri" panose="020F0502020204030204" pitchFamily="34" charset="0"/>
              </a:rPr>
              <a:t>y </a:t>
            </a:r>
            <a:r>
              <a:rPr lang="es-ES" sz="1600" dirty="0">
                <a:solidFill>
                  <a:srgbClr val="00000A"/>
                </a:solidFill>
                <a:highlight>
                  <a:srgbClr val="00FFFF"/>
                </a:highlight>
                <a:latin typeface="Calibri" panose="020F0502020204030204" pitchFamily="34" charset="0"/>
              </a:rPr>
              <a:t>Consultar notas del curso</a:t>
            </a:r>
            <a:r>
              <a:rPr lang="es-ES" sz="1600" dirty="0">
                <a:solidFill>
                  <a:srgbClr val="00000A"/>
                </a:solidFill>
                <a:latin typeface="Calibri" panose="020F0502020204030204" pitchFamily="34" charset="0"/>
              </a:rPr>
              <a:t>.</a:t>
            </a:r>
          </a:p>
          <a:p>
            <a:pPr algn="just"/>
            <a:endParaRPr lang="es-ES" sz="1600" dirty="0">
              <a:solidFill>
                <a:srgbClr val="00000A"/>
              </a:solidFill>
              <a:latin typeface="Calibri" panose="020F0502020204030204" pitchFamily="34" charset="0"/>
            </a:endParaRPr>
          </a:p>
          <a:p>
            <a:pPr algn="just"/>
            <a:r>
              <a:rPr lang="es-ES" sz="1600" b="0" i="0" u="none" strike="noStrike" baseline="0" dirty="0">
                <a:solidFill>
                  <a:srgbClr val="00000A"/>
                </a:solidFill>
                <a:latin typeface="Calibri" panose="020F0502020204030204" pitchFamily="34" charset="0"/>
              </a:rPr>
              <a:t>A</a:t>
            </a:r>
            <a:r>
              <a:rPr lang="es-ES" sz="1600" dirty="0">
                <a:solidFill>
                  <a:srgbClr val="00000A"/>
                </a:solidFill>
                <a:latin typeface="Calibri" panose="020F0502020204030204" pitchFamily="34" charset="0"/>
              </a:rPr>
              <a:t>dicionalmente, se especifica  que el </a:t>
            </a:r>
            <a:r>
              <a:rPr lang="es-ES" sz="1600" dirty="0">
                <a:solidFill>
                  <a:srgbClr val="00000A"/>
                </a:solidFill>
                <a:highlight>
                  <a:srgbClr val="FFFF00"/>
                </a:highlight>
                <a:latin typeface="Calibri" panose="020F0502020204030204" pitchFamily="34" charset="0"/>
              </a:rPr>
              <a:t>docente</a:t>
            </a:r>
            <a:r>
              <a:rPr lang="es-ES" sz="1600" dirty="0">
                <a:solidFill>
                  <a:srgbClr val="00000A"/>
                </a:solidFill>
                <a:latin typeface="Calibri" panose="020F0502020204030204" pitchFamily="34" charset="0"/>
              </a:rPr>
              <a:t>, inicialmente debe </a:t>
            </a:r>
            <a:r>
              <a:rPr lang="es-ES" sz="1600" dirty="0">
                <a:solidFill>
                  <a:srgbClr val="00000A"/>
                </a:solidFill>
                <a:highlight>
                  <a:srgbClr val="00FFFF"/>
                </a:highlight>
                <a:latin typeface="Calibri" panose="020F0502020204030204" pitchFamily="34" charset="0"/>
              </a:rPr>
              <a:t>iniciar sesión</a:t>
            </a:r>
            <a:r>
              <a:rPr lang="es-ES" sz="1600" dirty="0">
                <a:solidFill>
                  <a:srgbClr val="00000A"/>
                </a:solidFill>
                <a:latin typeface="Calibri" panose="020F0502020204030204" pitchFamily="34" charset="0"/>
              </a:rPr>
              <a:t>, lo que </a:t>
            </a:r>
            <a:r>
              <a:rPr lang="es-ES" sz="1600" dirty="0">
                <a:solidFill>
                  <a:srgbClr val="00000A"/>
                </a:solidFill>
                <a:highlight>
                  <a:srgbClr val="FF00FF"/>
                </a:highlight>
                <a:latin typeface="Calibri" panose="020F0502020204030204" pitchFamily="34" charset="0"/>
              </a:rPr>
              <a:t>incluye </a:t>
            </a:r>
            <a:r>
              <a:rPr lang="es-ES" sz="1600" dirty="0">
                <a:solidFill>
                  <a:srgbClr val="00000A"/>
                </a:solidFill>
                <a:latin typeface="Calibri" panose="020F0502020204030204" pitchFamily="34" charset="0"/>
              </a:rPr>
              <a:t>la </a:t>
            </a:r>
            <a:r>
              <a:rPr lang="es-ES" sz="1600" dirty="0">
                <a:solidFill>
                  <a:srgbClr val="00000A"/>
                </a:solidFill>
                <a:highlight>
                  <a:srgbClr val="00FFFF"/>
                </a:highlight>
                <a:latin typeface="Calibri" panose="020F0502020204030204" pitchFamily="34" charset="0"/>
              </a:rPr>
              <a:t>validación de su usuario y contraseña </a:t>
            </a:r>
            <a:r>
              <a:rPr lang="es-ES" sz="1600" dirty="0">
                <a:solidFill>
                  <a:srgbClr val="00000A"/>
                </a:solidFill>
                <a:latin typeface="Calibri" panose="020F0502020204030204" pitchFamily="34" charset="0"/>
              </a:rPr>
              <a:t>y el </a:t>
            </a:r>
            <a:r>
              <a:rPr lang="es-ES" sz="1600" dirty="0">
                <a:solidFill>
                  <a:srgbClr val="00000A"/>
                </a:solidFill>
                <a:highlight>
                  <a:srgbClr val="00FFFF"/>
                </a:highlight>
                <a:latin typeface="Calibri" panose="020F0502020204030204" pitchFamily="34" charset="0"/>
              </a:rPr>
              <a:t>registro en el Log de auditoría</a:t>
            </a:r>
            <a:r>
              <a:rPr lang="es-ES" sz="1600" dirty="0">
                <a:solidFill>
                  <a:srgbClr val="00000A"/>
                </a:solidFill>
                <a:latin typeface="Calibri" panose="020F0502020204030204" pitchFamily="34" charset="0"/>
              </a:rPr>
              <a:t>. </a:t>
            </a:r>
            <a:r>
              <a:rPr lang="es-ES_tradnl" sz="1600" dirty="0">
                <a:solidFill>
                  <a:srgbClr val="00000A"/>
                </a:solidFill>
                <a:latin typeface="Calibri" panose="020F0502020204030204" pitchFamily="34" charset="0"/>
              </a:rPr>
              <a:t>Una vez el docente ingrese  al sistema podrá </a:t>
            </a:r>
            <a:r>
              <a:rPr lang="es-ES" sz="1600" dirty="0">
                <a:solidFill>
                  <a:srgbClr val="00000A"/>
                </a:solidFill>
                <a:highlight>
                  <a:srgbClr val="00FFFF"/>
                </a:highlight>
                <a:latin typeface="Calibri" panose="020F0502020204030204" pitchFamily="34" charset="0"/>
              </a:rPr>
              <a:t>Administrar contenidos del curso</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revisar  en foros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Administrar tareas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Enviar mensajes</a:t>
            </a:r>
            <a:r>
              <a:rPr lang="es-ES" sz="1600" dirty="0">
                <a:solidFill>
                  <a:srgbClr val="00000A"/>
                </a:solidFill>
                <a:latin typeface="Calibri" panose="020F0502020204030204" pitchFamily="34" charset="0"/>
              </a:rPr>
              <a:t>, </a:t>
            </a:r>
            <a:r>
              <a:rPr lang="es-ES" sz="1600" dirty="0">
                <a:solidFill>
                  <a:srgbClr val="00000A"/>
                </a:solidFill>
                <a:highlight>
                  <a:srgbClr val="00FFFF"/>
                </a:highlight>
                <a:latin typeface="Calibri" panose="020F0502020204030204" pitchFamily="34" charset="0"/>
              </a:rPr>
              <a:t>Administrar recursos</a:t>
            </a:r>
            <a:r>
              <a:rPr lang="es-ES" sz="1600" dirty="0">
                <a:solidFill>
                  <a:srgbClr val="00000A"/>
                </a:solidFill>
                <a:latin typeface="Calibri" panose="020F0502020204030204" pitchFamily="34" charset="0"/>
              </a:rPr>
              <a:t>, que </a:t>
            </a:r>
            <a:r>
              <a:rPr lang="es-ES" sz="1600" dirty="0">
                <a:solidFill>
                  <a:srgbClr val="00000A"/>
                </a:solidFill>
                <a:highlight>
                  <a:srgbClr val="FF00FF"/>
                </a:highlight>
                <a:latin typeface="Calibri" panose="020F0502020204030204" pitchFamily="34" charset="0"/>
              </a:rPr>
              <a:t>incluye</a:t>
            </a:r>
            <a:r>
              <a:rPr lang="es-ES" sz="1600" dirty="0">
                <a:solidFill>
                  <a:srgbClr val="00000A"/>
                </a:solidFill>
                <a:latin typeface="Calibri" panose="020F0502020204030204" pitchFamily="34" charset="0"/>
              </a:rPr>
              <a:t> la </a:t>
            </a:r>
            <a:r>
              <a:rPr lang="es-ES" sz="1600" dirty="0">
                <a:solidFill>
                  <a:srgbClr val="00000A"/>
                </a:solidFill>
                <a:highlight>
                  <a:srgbClr val="00FFFF"/>
                </a:highlight>
                <a:latin typeface="Calibri" panose="020F0502020204030204" pitchFamily="34" charset="0"/>
              </a:rPr>
              <a:t>gestión de videos, incluir libros electrónicos multimediales </a:t>
            </a:r>
            <a:r>
              <a:rPr lang="es-ES" sz="1600" dirty="0">
                <a:solidFill>
                  <a:srgbClr val="00000A"/>
                </a:solidFill>
                <a:latin typeface="Calibri" panose="020F0502020204030204" pitchFamily="34" charset="0"/>
              </a:rPr>
              <a:t>e </a:t>
            </a:r>
            <a:r>
              <a:rPr lang="es-ES" sz="1600" dirty="0">
                <a:solidFill>
                  <a:srgbClr val="00000A"/>
                </a:solidFill>
                <a:highlight>
                  <a:srgbClr val="00FFFF"/>
                </a:highlight>
                <a:latin typeface="Calibri" panose="020F0502020204030204" pitchFamily="34" charset="0"/>
              </a:rPr>
              <a:t>incluir documentos de apoyo</a:t>
            </a:r>
            <a:r>
              <a:rPr lang="es-ES" sz="1600" dirty="0">
                <a:solidFill>
                  <a:srgbClr val="00000A"/>
                </a:solidFill>
                <a:latin typeface="Calibri" panose="020F0502020204030204" pitchFamily="34" charset="0"/>
              </a:rPr>
              <a:t>. Además, puede </a:t>
            </a:r>
            <a:r>
              <a:rPr lang="es-ES" sz="1600" dirty="0">
                <a:solidFill>
                  <a:srgbClr val="00000A"/>
                </a:solidFill>
                <a:highlight>
                  <a:srgbClr val="00FFFF"/>
                </a:highlight>
                <a:latin typeface="Calibri" panose="020F0502020204030204" pitchFamily="34" charset="0"/>
              </a:rPr>
              <a:t>Publicar notas del estudiante </a:t>
            </a:r>
            <a:r>
              <a:rPr lang="es-ES" sz="1600" dirty="0">
                <a:solidFill>
                  <a:srgbClr val="00000A"/>
                </a:solidFill>
                <a:latin typeface="Calibri" panose="020F0502020204030204" pitchFamily="34" charset="0"/>
              </a:rPr>
              <a:t>y </a:t>
            </a:r>
            <a:r>
              <a:rPr lang="es-ES" sz="1600" dirty="0">
                <a:solidFill>
                  <a:srgbClr val="00000A"/>
                </a:solidFill>
                <a:highlight>
                  <a:srgbClr val="00FFFF"/>
                </a:highlight>
                <a:latin typeface="Calibri" panose="020F0502020204030204" pitchFamily="34" charset="0"/>
              </a:rPr>
              <a:t>Administrar evaluación de los cursos</a:t>
            </a:r>
            <a:r>
              <a:rPr lang="es-ES" sz="1600" dirty="0">
                <a:solidFill>
                  <a:srgbClr val="00000A"/>
                </a:solidFill>
                <a:latin typeface="Calibri" panose="020F0502020204030204" pitchFamily="34" charset="0"/>
              </a:rPr>
              <a:t>, que </a:t>
            </a:r>
            <a:r>
              <a:rPr lang="es-ES" sz="1600" dirty="0">
                <a:solidFill>
                  <a:srgbClr val="00000A"/>
                </a:solidFill>
                <a:highlight>
                  <a:srgbClr val="FF00FF"/>
                </a:highlight>
                <a:latin typeface="Calibri" panose="020F0502020204030204" pitchFamily="34" charset="0"/>
              </a:rPr>
              <a:t>incluye</a:t>
            </a:r>
            <a:r>
              <a:rPr lang="es-ES" sz="1600" dirty="0">
                <a:solidFill>
                  <a:srgbClr val="00000A"/>
                </a:solidFill>
                <a:latin typeface="Calibri" panose="020F0502020204030204" pitchFamily="34" charset="0"/>
              </a:rPr>
              <a:t> la </a:t>
            </a:r>
            <a:r>
              <a:rPr lang="es-ES" sz="1600" dirty="0">
                <a:solidFill>
                  <a:srgbClr val="00000A"/>
                </a:solidFill>
                <a:highlight>
                  <a:srgbClr val="00FFFF"/>
                </a:highlight>
                <a:latin typeface="Calibri" panose="020F0502020204030204" pitchFamily="34" charset="0"/>
              </a:rPr>
              <a:t>generación de evaluaciones </a:t>
            </a:r>
            <a:r>
              <a:rPr lang="es-ES" sz="1600" dirty="0">
                <a:solidFill>
                  <a:srgbClr val="00000A"/>
                </a:solidFill>
                <a:latin typeface="Calibri" panose="020F0502020204030204" pitchFamily="34" charset="0"/>
              </a:rPr>
              <a:t>y la </a:t>
            </a:r>
            <a:r>
              <a:rPr lang="es-ES" sz="1600" dirty="0">
                <a:solidFill>
                  <a:srgbClr val="00000A"/>
                </a:solidFill>
                <a:highlight>
                  <a:srgbClr val="00FFFF"/>
                </a:highlight>
                <a:latin typeface="Calibri" panose="020F0502020204030204" pitchFamily="34" charset="0"/>
              </a:rPr>
              <a:t>calificación de las evaluaciones</a:t>
            </a:r>
            <a:r>
              <a:rPr lang="es-ES" dirty="0">
                <a:latin typeface="Calibri" panose="020F0502020204030204" pitchFamily="34" charset="0"/>
                <a:ea typeface="Calibri" panose="020F0502020204030204" pitchFamily="34" charset="0"/>
                <a:cs typeface="Times New Roman" panose="02020603050405020304" pitchFamily="18" charset="0"/>
              </a:rPr>
              <a:t>.</a:t>
            </a:r>
          </a:p>
          <a:p>
            <a:pPr algn="just"/>
            <a:endParaRPr lang="es-ES" sz="1600" dirty="0">
              <a:solidFill>
                <a:srgbClr val="00000A"/>
              </a:solidFill>
              <a:latin typeface="Calibri" panose="020F0502020204030204" pitchFamily="34" charset="0"/>
            </a:endParaRPr>
          </a:p>
          <a:p>
            <a:pPr algn="just"/>
            <a:r>
              <a:rPr lang="es-ES" sz="1600" dirty="0">
                <a:solidFill>
                  <a:srgbClr val="00000A"/>
                </a:solidFill>
                <a:latin typeface="Calibri" panose="020F0502020204030204" pitchFamily="34" charset="0"/>
              </a:rPr>
              <a:t>Finalmente, se especifica al </a:t>
            </a:r>
            <a:r>
              <a:rPr lang="es-ES" sz="1600" dirty="0">
                <a:solidFill>
                  <a:srgbClr val="00000A"/>
                </a:solidFill>
                <a:highlight>
                  <a:srgbClr val="FFFF00"/>
                </a:highlight>
                <a:latin typeface="Calibri" panose="020F0502020204030204" pitchFamily="34" charset="0"/>
              </a:rPr>
              <a:t>administrador del sistema</a:t>
            </a:r>
            <a:r>
              <a:rPr lang="es-ES" sz="1600" dirty="0">
                <a:solidFill>
                  <a:srgbClr val="00000A"/>
                </a:solidFill>
                <a:latin typeface="Calibri" panose="020F0502020204030204" pitchFamily="34" charset="0"/>
              </a:rPr>
              <a:t>, quien </a:t>
            </a:r>
            <a:r>
              <a:rPr lang="es-ES" sz="1600" b="0" i="0" u="none" strike="noStrike" baseline="0" dirty="0">
                <a:solidFill>
                  <a:srgbClr val="00000A"/>
                </a:solidFill>
                <a:latin typeface="Calibri" panose="020F0502020204030204" pitchFamily="34" charset="0"/>
              </a:rPr>
              <a:t>inicialmente debe iniciar sesión, lo que incluye la validación de su usuario y contraseña y el registro en el Log de auditoría. Posteriormente, puede gestionar la base de datos, lo que incluye las operaciones de incluir, modificar y eliminar. Además, realizar los procesos de gestionar la seguridad (Usuario, contraseñas) y  gestionar el proceso de copias de respaldo. También es el encargado que generar los informes estadísticos sobre los resultados de los estudiantes.</a:t>
            </a:r>
            <a:endParaRPr lang="es-ES" sz="1600" dirty="0">
              <a:solidFill>
                <a:srgbClr val="00000A"/>
              </a:solidFill>
              <a:latin typeface="Calibri" panose="020F0502020204030204" pitchFamily="34" charset="0"/>
            </a:endParaRPr>
          </a:p>
          <a:p>
            <a:pPr algn="just"/>
            <a:endParaRPr lang="es-ES" sz="1600" b="0" i="0" u="none" strike="noStrike" baseline="0" dirty="0">
              <a:solidFill>
                <a:srgbClr val="00000A"/>
              </a:solidFill>
              <a:latin typeface="Calibri" panose="020F0502020204030204" pitchFamily="34" charset="0"/>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p:txBody>
      </p:sp>
    </p:spTree>
    <p:extLst>
      <p:ext uri="{BB962C8B-B14F-4D97-AF65-F5344CB8AC3E}">
        <p14:creationId xmlns:p14="http://schemas.microsoft.com/office/powerpoint/2010/main" val="331071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Casos de Uso Estudiante</a:t>
            </a:r>
            <a:endParaRPr lang="es-CO" dirty="0"/>
          </a:p>
        </p:txBody>
      </p:sp>
      <p:sp>
        <p:nvSpPr>
          <p:cNvPr id="7" name="CuadroTexto 6">
            <a:extLst>
              <a:ext uri="{FF2B5EF4-FFF2-40B4-BE49-F238E27FC236}">
                <a16:creationId xmlns:a16="http://schemas.microsoft.com/office/drawing/2014/main" id="{1320DEFD-FE8D-47F8-81C4-05D687B1B20C}"/>
              </a:ext>
            </a:extLst>
          </p:cNvPr>
          <p:cNvSpPr txBox="1"/>
          <p:nvPr/>
        </p:nvSpPr>
        <p:spPr>
          <a:xfrm>
            <a:off x="3689170" y="229478"/>
            <a:ext cx="723568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Diagramas de Casos de Uso</a:t>
            </a:r>
          </a:p>
        </p:txBody>
      </p:sp>
      <p:pic>
        <p:nvPicPr>
          <p:cNvPr id="4" name="Imagen 3" descr="Diagrama&#10;&#10;Descripción generada automáticamente">
            <a:extLst>
              <a:ext uri="{FF2B5EF4-FFF2-40B4-BE49-F238E27FC236}">
                <a16:creationId xmlns:a16="http://schemas.microsoft.com/office/drawing/2014/main" id="{1F6B046E-4E4D-43B9-922C-67CED6A40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05" y="1718470"/>
            <a:ext cx="9030321" cy="4490754"/>
          </a:xfrm>
          <a:prstGeom prst="rect">
            <a:avLst/>
          </a:prstGeom>
        </p:spPr>
      </p:pic>
    </p:spTree>
    <p:extLst>
      <p:ext uri="{BB962C8B-B14F-4D97-AF65-F5344CB8AC3E}">
        <p14:creationId xmlns:p14="http://schemas.microsoft.com/office/powerpoint/2010/main" val="2759814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Definición de Requerimientos</a:t>
            </a:r>
          </a:p>
        </p:txBody>
      </p:sp>
      <p:sp>
        <p:nvSpPr>
          <p:cNvPr id="6" name="CuadroTexto 5">
            <a:extLst>
              <a:ext uri="{FF2B5EF4-FFF2-40B4-BE49-F238E27FC236}">
                <a16:creationId xmlns:a16="http://schemas.microsoft.com/office/drawing/2014/main" id="{E1F4A07D-3F5B-4707-802A-7B94419E5CBA}"/>
              </a:ext>
            </a:extLst>
          </p:cNvPr>
          <p:cNvSpPr txBox="1"/>
          <p:nvPr/>
        </p:nvSpPr>
        <p:spPr>
          <a:xfrm>
            <a:off x="3768682" y="393976"/>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pic>
        <p:nvPicPr>
          <p:cNvPr id="3" name="Imagen 2">
            <a:extLst>
              <a:ext uri="{FF2B5EF4-FFF2-40B4-BE49-F238E27FC236}">
                <a16:creationId xmlns:a16="http://schemas.microsoft.com/office/drawing/2014/main" id="{B726F6A3-F033-4BA9-8AC2-C3F14DA71E4F}"/>
              </a:ext>
            </a:extLst>
          </p:cNvPr>
          <p:cNvPicPr>
            <a:picLocks noChangeAspect="1"/>
          </p:cNvPicPr>
          <p:nvPr/>
        </p:nvPicPr>
        <p:blipFill>
          <a:blip r:embed="rId2"/>
          <a:stretch>
            <a:fillRect/>
          </a:stretch>
        </p:blipFill>
        <p:spPr>
          <a:xfrm>
            <a:off x="79513" y="2358750"/>
            <a:ext cx="5349952" cy="3479110"/>
          </a:xfrm>
          <a:prstGeom prst="rect">
            <a:avLst/>
          </a:prstGeom>
        </p:spPr>
      </p:pic>
      <p:pic>
        <p:nvPicPr>
          <p:cNvPr id="8" name="Imagen 7">
            <a:extLst>
              <a:ext uri="{FF2B5EF4-FFF2-40B4-BE49-F238E27FC236}">
                <a16:creationId xmlns:a16="http://schemas.microsoft.com/office/drawing/2014/main" id="{BCDEB33A-F220-4A92-BAFE-8230D753EA83}"/>
              </a:ext>
            </a:extLst>
          </p:cNvPr>
          <p:cNvPicPr>
            <a:picLocks noChangeAspect="1"/>
          </p:cNvPicPr>
          <p:nvPr/>
        </p:nvPicPr>
        <p:blipFill>
          <a:blip r:embed="rId3"/>
          <a:stretch>
            <a:fillRect/>
          </a:stretch>
        </p:blipFill>
        <p:spPr>
          <a:xfrm>
            <a:off x="5429465" y="2958480"/>
            <a:ext cx="6640595" cy="1812301"/>
          </a:xfrm>
          <a:prstGeom prst="rect">
            <a:avLst/>
          </a:prstGeom>
        </p:spPr>
      </p:pic>
      <p:sp>
        <p:nvSpPr>
          <p:cNvPr id="9" name="CuadroTexto 8">
            <a:extLst>
              <a:ext uri="{FF2B5EF4-FFF2-40B4-BE49-F238E27FC236}">
                <a16:creationId xmlns:a16="http://schemas.microsoft.com/office/drawing/2014/main" id="{38CB2DFB-42A0-4739-8513-73292F5140AE}"/>
              </a:ext>
            </a:extLst>
          </p:cNvPr>
          <p:cNvSpPr txBox="1"/>
          <p:nvPr/>
        </p:nvSpPr>
        <p:spPr>
          <a:xfrm>
            <a:off x="793570" y="5975995"/>
            <a:ext cx="3433874" cy="338554"/>
          </a:xfrm>
          <a:prstGeom prst="rect">
            <a:avLst/>
          </a:prstGeom>
          <a:noFill/>
        </p:spPr>
        <p:txBody>
          <a:bodyPr wrap="square" rtlCol="0">
            <a:spAutoFit/>
          </a:bodyPr>
          <a:lstStyle/>
          <a:p>
            <a:r>
              <a:rPr lang="es-ES" sz="1600" b="1" dirty="0">
                <a:solidFill>
                  <a:srgbClr val="FF0062"/>
                </a:solidFill>
                <a:latin typeface="Ubuntu" panose="020B0504030602030204" pitchFamily="34" charset="0"/>
              </a:rPr>
              <a:t>Requerimiento funcional</a:t>
            </a:r>
          </a:p>
        </p:txBody>
      </p:sp>
      <p:sp>
        <p:nvSpPr>
          <p:cNvPr id="10" name="CuadroTexto 9">
            <a:extLst>
              <a:ext uri="{FF2B5EF4-FFF2-40B4-BE49-F238E27FC236}">
                <a16:creationId xmlns:a16="http://schemas.microsoft.com/office/drawing/2014/main" id="{FE48A25E-A038-499A-855F-1A8E4D6B3A7E}"/>
              </a:ext>
            </a:extLst>
          </p:cNvPr>
          <p:cNvSpPr txBox="1"/>
          <p:nvPr/>
        </p:nvSpPr>
        <p:spPr>
          <a:xfrm>
            <a:off x="7118555" y="4796489"/>
            <a:ext cx="3433874" cy="338554"/>
          </a:xfrm>
          <a:prstGeom prst="rect">
            <a:avLst/>
          </a:prstGeom>
          <a:noFill/>
        </p:spPr>
        <p:txBody>
          <a:bodyPr wrap="square" rtlCol="0">
            <a:spAutoFit/>
          </a:bodyPr>
          <a:lstStyle/>
          <a:p>
            <a:r>
              <a:rPr lang="es-ES" sz="1600" b="1" dirty="0">
                <a:solidFill>
                  <a:srgbClr val="FF0062"/>
                </a:solidFill>
                <a:latin typeface="Ubuntu" panose="020B0504030602030204" pitchFamily="34" charset="0"/>
              </a:rPr>
              <a:t>Requerimiento NO funcional</a:t>
            </a:r>
          </a:p>
        </p:txBody>
      </p:sp>
    </p:spTree>
    <p:extLst>
      <p:ext uri="{BB962C8B-B14F-4D97-AF65-F5344CB8AC3E}">
        <p14:creationId xmlns:p14="http://schemas.microsoft.com/office/powerpoint/2010/main" val="125895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366052" y="556329"/>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Diagramas de Casos de uso</a:t>
            </a:r>
            <a:endParaRPr lang="es-CO" dirty="0"/>
          </a:p>
        </p:txBody>
      </p:sp>
      <p:sp>
        <p:nvSpPr>
          <p:cNvPr id="6" name="CuadroTexto 5">
            <a:extLst>
              <a:ext uri="{FF2B5EF4-FFF2-40B4-BE49-F238E27FC236}">
                <a16:creationId xmlns:a16="http://schemas.microsoft.com/office/drawing/2014/main" id="{B95DDC61-B101-472D-B4B0-BC185555EF79}"/>
              </a:ext>
            </a:extLst>
          </p:cNvPr>
          <p:cNvSpPr txBox="1"/>
          <p:nvPr/>
        </p:nvSpPr>
        <p:spPr>
          <a:xfrm>
            <a:off x="178904" y="1355824"/>
            <a:ext cx="11834192" cy="4585871"/>
          </a:xfrm>
          <a:prstGeom prst="rect">
            <a:avLst/>
          </a:prstGeom>
          <a:noFill/>
        </p:spPr>
        <p:txBody>
          <a:bodyPr wrap="square" rtlCol="0">
            <a:spAutoFit/>
          </a:bodyPr>
          <a:lstStyle/>
          <a:p>
            <a:pPr algn="just"/>
            <a:r>
              <a:rPr lang="es-ES" sz="1600" b="0" i="0" u="none" strike="noStrike" baseline="0" dirty="0">
                <a:solidFill>
                  <a:srgbClr val="00000A"/>
                </a:solidFill>
                <a:latin typeface="Calibri" panose="020F0502020204030204" pitchFamily="34" charset="0"/>
              </a:rPr>
              <a:t>En un </a:t>
            </a:r>
            <a:r>
              <a:rPr lang="es-ES" sz="1600" b="1" i="0" u="none" strike="noStrike" baseline="0" dirty="0">
                <a:solidFill>
                  <a:srgbClr val="C00000"/>
                </a:solidFill>
                <a:latin typeface="Calibri" panose="020F0502020204030204" pitchFamily="34" charset="0"/>
              </a:rPr>
              <a:t>sistema de información para el manejo de un Aula Virtual de Economía Solidaria</a:t>
            </a:r>
            <a:r>
              <a:rPr lang="es-ES" sz="1600" b="0" i="0" u="none" strike="noStrike" baseline="0" dirty="0">
                <a:solidFill>
                  <a:srgbClr val="00000A"/>
                </a:solidFill>
                <a:latin typeface="Calibri" panose="020F0502020204030204" pitchFamily="34" charset="0"/>
              </a:rPr>
              <a:t>, se especifica  que el estudiante inicialmente debe iniciar sesión, lo que incluye la validación de su usuario y contraseña y el registro en el Log de auditoría. </a:t>
            </a:r>
            <a:r>
              <a:rPr lang="es-ES_tradnl" sz="1600" dirty="0">
                <a:solidFill>
                  <a:srgbClr val="00000A"/>
                </a:solidFill>
                <a:latin typeface="Calibri" panose="020F0502020204030204" pitchFamily="34" charset="0"/>
              </a:rPr>
              <a:t>Una vez haya ingresado al sistema podrá realizar varias actividades como: </a:t>
            </a:r>
            <a:r>
              <a:rPr lang="es-ES" sz="1600" dirty="0">
                <a:solidFill>
                  <a:srgbClr val="00000A"/>
                </a:solidFill>
                <a:latin typeface="Calibri" panose="020F0502020204030204" pitchFamily="34" charset="0"/>
              </a:rPr>
              <a:t>Revisar Agenda de Actividades, Revisar Contenidos , Participar en los foros, Revisar y contestar tareas, Revisar y contestar evaluación, Revisar lista de recursos, que incluye visualizar videos, revisar libros electrónicos multimediales y revisar documentos de apoyo. Además, puede Verificar porcentaje de progreso del curso y Consultar notas del curso.</a:t>
            </a:r>
          </a:p>
          <a:p>
            <a:pPr algn="just"/>
            <a:endParaRPr lang="es-ES" sz="1600" dirty="0">
              <a:solidFill>
                <a:srgbClr val="00000A"/>
              </a:solidFill>
              <a:latin typeface="Calibri" panose="020F0502020204030204" pitchFamily="34" charset="0"/>
            </a:endParaRPr>
          </a:p>
          <a:p>
            <a:pPr algn="just"/>
            <a:r>
              <a:rPr lang="es-ES" sz="1600" b="0" i="0" u="none" strike="noStrike" baseline="0" dirty="0">
                <a:solidFill>
                  <a:srgbClr val="00000A"/>
                </a:solidFill>
                <a:latin typeface="Calibri" panose="020F0502020204030204" pitchFamily="34" charset="0"/>
              </a:rPr>
              <a:t>A</a:t>
            </a:r>
            <a:r>
              <a:rPr lang="es-ES" sz="1600" dirty="0">
                <a:solidFill>
                  <a:srgbClr val="00000A"/>
                </a:solidFill>
                <a:latin typeface="Calibri" panose="020F0502020204030204" pitchFamily="34" charset="0"/>
              </a:rPr>
              <a:t>dicionalmente, se especifica  que el docente, inicialmente debe iniciar sesión, lo que incluye la validación de su usuario y contraseña y el registro en el Log de auditoría. </a:t>
            </a:r>
            <a:r>
              <a:rPr lang="es-ES_tradnl" sz="1600" dirty="0">
                <a:solidFill>
                  <a:srgbClr val="00000A"/>
                </a:solidFill>
                <a:latin typeface="Calibri" panose="020F0502020204030204" pitchFamily="34" charset="0"/>
              </a:rPr>
              <a:t>Una vez el docente ingrese  al sistema podrá </a:t>
            </a:r>
            <a:r>
              <a:rPr lang="es-ES" sz="1600" dirty="0">
                <a:solidFill>
                  <a:srgbClr val="00000A"/>
                </a:solidFill>
                <a:latin typeface="Calibri" panose="020F0502020204030204" pitchFamily="34" charset="0"/>
              </a:rPr>
              <a:t>Administrar contenidos del curso, revisar  en foros, Administrar tareas, Enviar mensajes, Administrar recursos, que incluye la gestión de videos, incluir libros electrónicos multimediales e incluir documentos de apoyo. Además, puede Publicar notas del estudiante y Administrar evaluación de los cursos, que incluye la generación de evaluaciones y la calificación de las evaluaciones</a:t>
            </a:r>
            <a:r>
              <a:rPr lang="es-ES" dirty="0">
                <a:latin typeface="Calibri" panose="020F0502020204030204" pitchFamily="34" charset="0"/>
                <a:ea typeface="Calibri" panose="020F0502020204030204" pitchFamily="34" charset="0"/>
                <a:cs typeface="Times New Roman" panose="02020603050405020304" pitchFamily="18" charset="0"/>
              </a:rPr>
              <a:t>.</a:t>
            </a:r>
          </a:p>
          <a:p>
            <a:pPr algn="just"/>
            <a:endParaRPr lang="es-ES" sz="1600" dirty="0">
              <a:solidFill>
                <a:srgbClr val="00000A"/>
              </a:solidFill>
              <a:latin typeface="Calibri" panose="020F0502020204030204" pitchFamily="34" charset="0"/>
            </a:endParaRPr>
          </a:p>
          <a:p>
            <a:pPr algn="just"/>
            <a:r>
              <a:rPr lang="es-ES" sz="1600" dirty="0">
                <a:solidFill>
                  <a:srgbClr val="00000A"/>
                </a:solidFill>
                <a:latin typeface="Calibri" panose="020F0502020204030204" pitchFamily="34" charset="0"/>
              </a:rPr>
              <a:t>Finalmente, se especifica al administrador del sistema, quien </a:t>
            </a:r>
            <a:r>
              <a:rPr lang="es-ES" sz="1600" b="0" i="0" u="none" strike="noStrike" baseline="0" dirty="0">
                <a:solidFill>
                  <a:srgbClr val="00000A"/>
                </a:solidFill>
                <a:latin typeface="Calibri" panose="020F0502020204030204" pitchFamily="34" charset="0"/>
              </a:rPr>
              <a:t>inicialmente debe iniciar sesión, lo que incluye la validación de su usuario y contraseña y el registro en el Log de auditoría. Posteriormente, puede gestionar la base de datos, lo que incluye las operaciones de incluir, modificar y eliminar. Además, realizar los procesos de gestionar la seguridad (Usuario, contraseñas) y  gestionar el proceso de copias de respaldo. También es el encargado que generar los informes estadísticos sobre los resultados de los estudiantes.</a:t>
            </a:r>
            <a:endParaRPr lang="es-ES" sz="1600" dirty="0">
              <a:solidFill>
                <a:srgbClr val="00000A"/>
              </a:solidFill>
              <a:latin typeface="Calibri" panose="020F0502020204030204" pitchFamily="34" charset="0"/>
            </a:endParaRPr>
          </a:p>
          <a:p>
            <a:pPr algn="just"/>
            <a:endParaRPr lang="es-ES" sz="1600" b="0" i="0" u="none" strike="noStrike" baseline="0" dirty="0">
              <a:solidFill>
                <a:srgbClr val="00000A"/>
              </a:solidFill>
              <a:latin typeface="Calibri" panose="020F0502020204030204" pitchFamily="34" charset="0"/>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p:txBody>
      </p:sp>
      <p:sp>
        <p:nvSpPr>
          <p:cNvPr id="7" name="CuadroTexto 6">
            <a:extLst>
              <a:ext uri="{FF2B5EF4-FFF2-40B4-BE49-F238E27FC236}">
                <a16:creationId xmlns:a16="http://schemas.microsoft.com/office/drawing/2014/main" id="{982E6E93-F066-421F-B660-F60507FF8DD0}"/>
              </a:ext>
            </a:extLst>
          </p:cNvPr>
          <p:cNvSpPr txBox="1"/>
          <p:nvPr/>
        </p:nvSpPr>
        <p:spPr>
          <a:xfrm>
            <a:off x="3649413" y="54973"/>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486235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3657600" y="1020140"/>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 de Casos de Uso Estudiante</a:t>
            </a:r>
            <a:endParaRPr lang="es-CO" dirty="0"/>
          </a:p>
        </p:txBody>
      </p:sp>
      <p:pic>
        <p:nvPicPr>
          <p:cNvPr id="4" name="Imagen 3" descr="Diagrama&#10;&#10;Descripción generada automáticamente">
            <a:extLst>
              <a:ext uri="{FF2B5EF4-FFF2-40B4-BE49-F238E27FC236}">
                <a16:creationId xmlns:a16="http://schemas.microsoft.com/office/drawing/2014/main" id="{1F6B046E-4E4D-43B9-922C-67CED6A40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05" y="1718470"/>
            <a:ext cx="9030321" cy="4490754"/>
          </a:xfrm>
          <a:prstGeom prst="rect">
            <a:avLst/>
          </a:prstGeom>
        </p:spPr>
      </p:pic>
      <p:sp>
        <p:nvSpPr>
          <p:cNvPr id="6" name="CuadroTexto 5">
            <a:extLst>
              <a:ext uri="{FF2B5EF4-FFF2-40B4-BE49-F238E27FC236}">
                <a16:creationId xmlns:a16="http://schemas.microsoft.com/office/drawing/2014/main" id="{E1F4A07D-3F5B-4707-802A-7B94419E5CBA}"/>
              </a:ext>
            </a:extLst>
          </p:cNvPr>
          <p:cNvSpPr txBox="1"/>
          <p:nvPr/>
        </p:nvSpPr>
        <p:spPr>
          <a:xfrm>
            <a:off x="3768682" y="393976"/>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2833546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adroTexto 56">
            <a:extLst>
              <a:ext uri="{FF2B5EF4-FFF2-40B4-BE49-F238E27FC236}">
                <a16:creationId xmlns:a16="http://schemas.microsoft.com/office/drawing/2014/main" id="{CB705CAE-DA6A-4E2E-90D1-833A2E0D3324}"/>
              </a:ext>
            </a:extLst>
          </p:cNvPr>
          <p:cNvSpPr txBox="1"/>
          <p:nvPr/>
        </p:nvSpPr>
        <p:spPr>
          <a:xfrm>
            <a:off x="2085240" y="1289289"/>
            <a:ext cx="8879373" cy="461665"/>
          </a:xfrm>
          <a:prstGeom prst="rect">
            <a:avLst/>
          </a:prstGeom>
          <a:noFill/>
        </p:spPr>
        <p:txBody>
          <a:bodyPr wrap="square" rtlCol="0">
            <a:spAutoFit/>
          </a:bodyPr>
          <a:lstStyle/>
          <a:p>
            <a:r>
              <a:rPr lang="es-ES" sz="2400" b="1" dirty="0">
                <a:solidFill>
                  <a:schemeClr val="accent6">
                    <a:lumMod val="75000"/>
                  </a:schemeClr>
                </a:solidFill>
                <a:latin typeface="Ubuntu" panose="020B0504030602030204" pitchFamily="34" charset="0"/>
              </a:rPr>
              <a:t>Ciclo de Vida de un sistema de información</a:t>
            </a:r>
          </a:p>
        </p:txBody>
      </p:sp>
      <p:grpSp>
        <p:nvGrpSpPr>
          <p:cNvPr id="65" name="Group 32">
            <a:extLst>
              <a:ext uri="{FF2B5EF4-FFF2-40B4-BE49-F238E27FC236}">
                <a16:creationId xmlns:a16="http://schemas.microsoft.com/office/drawing/2014/main" id="{32E71F6E-2E42-491A-B40E-5180CBF922C2}"/>
              </a:ext>
            </a:extLst>
          </p:cNvPr>
          <p:cNvGrpSpPr>
            <a:grpSpLocks/>
          </p:cNvGrpSpPr>
          <p:nvPr/>
        </p:nvGrpSpPr>
        <p:grpSpPr bwMode="auto">
          <a:xfrm>
            <a:off x="1573396" y="1381674"/>
            <a:ext cx="390047" cy="369280"/>
            <a:chOff x="2078" y="1680"/>
            <a:chExt cx="1615" cy="1615"/>
          </a:xfrm>
        </p:grpSpPr>
        <p:sp>
          <p:nvSpPr>
            <p:cNvPr id="66" name="Oval 33">
              <a:extLst>
                <a:ext uri="{FF2B5EF4-FFF2-40B4-BE49-F238E27FC236}">
                  <a16:creationId xmlns:a16="http://schemas.microsoft.com/office/drawing/2014/main" id="{4A0F679C-3604-4097-A217-E3632E143810}"/>
                </a:ext>
              </a:extLst>
            </p:cNvPr>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7" name="Oval 34">
              <a:extLst>
                <a:ext uri="{FF2B5EF4-FFF2-40B4-BE49-F238E27FC236}">
                  <a16:creationId xmlns:a16="http://schemas.microsoft.com/office/drawing/2014/main" id="{59CD3600-DAB0-472A-AF9F-9A8C53B69F5B}"/>
                </a:ext>
              </a:extLst>
            </p:cNvPr>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s-CO"/>
            </a:p>
          </p:txBody>
        </p:sp>
        <p:sp>
          <p:nvSpPr>
            <p:cNvPr id="68" name="Oval 35">
              <a:extLst>
                <a:ext uri="{FF2B5EF4-FFF2-40B4-BE49-F238E27FC236}">
                  <a16:creationId xmlns:a16="http://schemas.microsoft.com/office/drawing/2014/main" id="{53ADA23C-3CF7-4694-8100-BF6917CC264C}"/>
                </a:ext>
              </a:extLst>
            </p:cNvPr>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69" name="Oval 36">
              <a:extLst>
                <a:ext uri="{FF2B5EF4-FFF2-40B4-BE49-F238E27FC236}">
                  <a16:creationId xmlns:a16="http://schemas.microsoft.com/office/drawing/2014/main" id="{0B28BB64-C98B-443C-AE47-28316BC8F5D5}"/>
                </a:ext>
              </a:extLst>
            </p:cNvPr>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s-CO"/>
            </a:p>
          </p:txBody>
        </p:sp>
        <p:sp>
          <p:nvSpPr>
            <p:cNvPr id="70" name="Oval 37">
              <a:extLst>
                <a:ext uri="{FF2B5EF4-FFF2-40B4-BE49-F238E27FC236}">
                  <a16:creationId xmlns:a16="http://schemas.microsoft.com/office/drawing/2014/main" id="{5B3E4949-9303-4D3B-ABEF-1CEB0B1A5F0A}"/>
                </a:ext>
              </a:extLst>
            </p:cNvPr>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a:p>
          </p:txBody>
        </p:sp>
        <p:sp>
          <p:nvSpPr>
            <p:cNvPr id="71" name="Oval 38">
              <a:extLst>
                <a:ext uri="{FF2B5EF4-FFF2-40B4-BE49-F238E27FC236}">
                  <a16:creationId xmlns:a16="http://schemas.microsoft.com/office/drawing/2014/main" id="{8A2B4E19-0FCD-486C-B989-1FFAE733E23E}"/>
                </a:ext>
              </a:extLst>
            </p:cNvPr>
            <p:cNvSpPr>
              <a:spLocks noChangeArrowheads="1"/>
            </p:cNvSpPr>
            <p:nvPr/>
          </p:nvSpPr>
          <p:spPr bwMode="gray">
            <a:xfrm>
              <a:off x="2337" y="1939"/>
              <a:ext cx="1096" cy="1098"/>
            </a:xfrm>
            <a:prstGeom prst="ellipse">
              <a:avLst/>
            </a:prstGeom>
            <a:gradFill rotWithShape="1">
              <a:gsLst>
                <a:gs pos="0">
                  <a:schemeClr val="accent6">
                    <a:lumMod val="75000"/>
                  </a:schemeClr>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s-CO" dirty="0"/>
            </a:p>
          </p:txBody>
        </p:sp>
      </p:grpSp>
      <p:sp>
        <p:nvSpPr>
          <p:cNvPr id="2" name="Rectángulo: esquinas redondeadas 1">
            <a:extLst>
              <a:ext uri="{FF2B5EF4-FFF2-40B4-BE49-F238E27FC236}">
                <a16:creationId xmlns:a16="http://schemas.microsoft.com/office/drawing/2014/main" id="{76623428-0ACD-494A-8DF6-156BAB5975ED}"/>
              </a:ext>
            </a:extLst>
          </p:cNvPr>
          <p:cNvSpPr/>
          <p:nvPr/>
        </p:nvSpPr>
        <p:spPr>
          <a:xfrm>
            <a:off x="1055049" y="2384051"/>
            <a:ext cx="1873205" cy="874643"/>
          </a:xfrm>
          <a:prstGeom prst="roundRect">
            <a:avLst/>
          </a:prstGeom>
          <a:solidFill>
            <a:srgbClr val="00206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Diseño</a:t>
            </a:r>
            <a:endParaRPr lang="es-CO" dirty="0"/>
          </a:p>
        </p:txBody>
      </p:sp>
      <p:sp>
        <p:nvSpPr>
          <p:cNvPr id="46" name="CuadroTexto 45">
            <a:extLst>
              <a:ext uri="{FF2B5EF4-FFF2-40B4-BE49-F238E27FC236}">
                <a16:creationId xmlns:a16="http://schemas.microsoft.com/office/drawing/2014/main" id="{7D7E22E9-0B56-40EE-98E5-278494A4F676}"/>
              </a:ext>
            </a:extLst>
          </p:cNvPr>
          <p:cNvSpPr txBox="1"/>
          <p:nvPr/>
        </p:nvSpPr>
        <p:spPr>
          <a:xfrm>
            <a:off x="655116" y="2017281"/>
            <a:ext cx="3469029" cy="307777"/>
          </a:xfrm>
          <a:prstGeom prst="rect">
            <a:avLst/>
          </a:prstGeom>
          <a:noFill/>
        </p:spPr>
        <p:txBody>
          <a:bodyPr wrap="square" rtlCol="0">
            <a:spAutoFit/>
          </a:bodyPr>
          <a:lstStyle/>
          <a:p>
            <a:r>
              <a:rPr lang="es-ES" sz="1400" b="1" dirty="0">
                <a:solidFill>
                  <a:srgbClr val="FF0000"/>
                </a:solidFill>
              </a:rPr>
              <a:t>UML=&gt;Lenguaje de Modelado Unificado</a:t>
            </a:r>
            <a:endParaRPr lang="es-CO" sz="1400" b="1" dirty="0">
              <a:solidFill>
                <a:srgbClr val="FF0000"/>
              </a:solidFill>
            </a:endParaRPr>
          </a:p>
        </p:txBody>
      </p:sp>
      <p:sp>
        <p:nvSpPr>
          <p:cNvPr id="5" name="Flecha: a la derecha 4">
            <a:extLst>
              <a:ext uri="{FF2B5EF4-FFF2-40B4-BE49-F238E27FC236}">
                <a16:creationId xmlns:a16="http://schemas.microsoft.com/office/drawing/2014/main" id="{0EF162FA-1C54-41D4-9ABC-C4D9C8548052}"/>
              </a:ext>
            </a:extLst>
          </p:cNvPr>
          <p:cNvSpPr/>
          <p:nvPr/>
        </p:nvSpPr>
        <p:spPr>
          <a:xfrm>
            <a:off x="3299791" y="2634575"/>
            <a:ext cx="6505924" cy="289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extLst>
              <a:ext uri="{FF2B5EF4-FFF2-40B4-BE49-F238E27FC236}">
                <a16:creationId xmlns:a16="http://schemas.microsoft.com/office/drawing/2014/main" id="{CBF54403-C014-4A4B-BE84-1D630C09111C}"/>
              </a:ext>
            </a:extLst>
          </p:cNvPr>
          <p:cNvSpPr txBox="1"/>
          <p:nvPr/>
        </p:nvSpPr>
        <p:spPr>
          <a:xfrm>
            <a:off x="915329" y="3438212"/>
            <a:ext cx="10361342" cy="3508653"/>
          </a:xfrm>
          <a:prstGeom prst="rect">
            <a:avLst/>
          </a:prstGeom>
          <a:noFill/>
        </p:spPr>
        <p:txBody>
          <a:bodyPr wrap="square" rtlCol="0">
            <a:spAutoFit/>
          </a:bodyPr>
          <a:lstStyle/>
          <a:p>
            <a:pPr>
              <a:buFont typeface="Arial" panose="020B0604020202020204" pitchFamily="34" charset="0"/>
              <a:buChar char="•"/>
            </a:pPr>
            <a:r>
              <a:rPr lang="es-ES" b="1" i="0" dirty="0">
                <a:solidFill>
                  <a:srgbClr val="333333"/>
                </a:solidFill>
                <a:effectLst/>
                <a:latin typeface="Helvetica Neue"/>
              </a:rPr>
              <a:t> Modelado Arquitectura de los Datos</a:t>
            </a:r>
            <a:r>
              <a:rPr lang="es-ES" b="0" i="0" dirty="0">
                <a:solidFill>
                  <a:srgbClr val="333333"/>
                </a:solidFill>
                <a:effectLst/>
                <a:latin typeface="Helvetica Neue"/>
              </a:rPr>
              <a:t>: Modelado de la Base de Datos. </a:t>
            </a:r>
            <a:r>
              <a:rPr lang="es-ES" i="0" dirty="0">
                <a:solidFill>
                  <a:srgbClr val="333333"/>
                </a:solidFill>
                <a:effectLst/>
                <a:latin typeface="Helvetica Neue"/>
              </a:rPr>
              <a:t> </a:t>
            </a:r>
            <a:endParaRPr lang="es-ES" b="0" i="0" dirty="0">
              <a:solidFill>
                <a:srgbClr val="333333"/>
              </a:solidFill>
              <a:effectLst/>
              <a:latin typeface="Helvetica Neue"/>
            </a:endParaRPr>
          </a:p>
          <a:p>
            <a:pPr algn="l"/>
            <a:endParaRPr lang="es-ES" b="0" i="0" dirty="0">
              <a:solidFill>
                <a:srgbClr val="333333"/>
              </a:solidFill>
              <a:effectLst/>
              <a:latin typeface="Helvetica Neue"/>
            </a:endParaRPr>
          </a:p>
          <a:p>
            <a:pPr algn="l">
              <a:buFont typeface="Arial" panose="020B0604020202020204" pitchFamily="34" charset="0"/>
              <a:buChar char="•"/>
            </a:pPr>
            <a:r>
              <a:rPr lang="es-ES" b="1" i="0" dirty="0">
                <a:solidFill>
                  <a:srgbClr val="333333"/>
                </a:solidFill>
                <a:effectLst/>
                <a:latin typeface="Helvetica Neue"/>
              </a:rPr>
              <a:t> Modelamiento de los procesos: </a:t>
            </a:r>
            <a:r>
              <a:rPr lang="es-ES" i="0" dirty="0">
                <a:solidFill>
                  <a:srgbClr val="333333"/>
                </a:solidFill>
                <a:effectLst/>
                <a:latin typeface="Helvetica Neue"/>
              </a:rPr>
              <a:t>Identificación y diseño de los módulos y procesos del sistema de información.  </a:t>
            </a:r>
            <a:endParaRPr lang="es-ES" b="0" i="0" dirty="0">
              <a:solidFill>
                <a:srgbClr val="333333"/>
              </a:solidFill>
              <a:effectLst/>
              <a:latin typeface="Helvetica Neue"/>
            </a:endParaRPr>
          </a:p>
          <a:p>
            <a:pPr algn="l">
              <a:buFont typeface="Arial" panose="020B0604020202020204" pitchFamily="34" charset="0"/>
              <a:buChar char="•"/>
            </a:pPr>
            <a:endParaRPr lang="es-ES" dirty="0">
              <a:solidFill>
                <a:srgbClr val="333333"/>
              </a:solidFill>
              <a:latin typeface="Helvetica Neue"/>
            </a:endParaRPr>
          </a:p>
          <a:p>
            <a:pPr algn="l">
              <a:buFont typeface="Arial" panose="020B0604020202020204" pitchFamily="34" charset="0"/>
              <a:buChar char="•"/>
            </a:pPr>
            <a:r>
              <a:rPr lang="es-ES" b="0" i="0" dirty="0">
                <a:solidFill>
                  <a:srgbClr val="333333"/>
                </a:solidFill>
                <a:effectLst/>
                <a:latin typeface="Helvetica Neue"/>
              </a:rPr>
              <a:t> </a:t>
            </a:r>
            <a:r>
              <a:rPr lang="es-ES" b="1" i="0" dirty="0">
                <a:solidFill>
                  <a:srgbClr val="333333"/>
                </a:solidFill>
                <a:effectLst/>
                <a:latin typeface="Helvetica Neue"/>
              </a:rPr>
              <a:t>Seguridad </a:t>
            </a:r>
            <a:r>
              <a:rPr lang="es-ES" b="1" dirty="0">
                <a:solidFill>
                  <a:srgbClr val="333333"/>
                </a:solidFill>
                <a:latin typeface="Helvetica Neue"/>
              </a:rPr>
              <a:t>y Respaldo: </a:t>
            </a:r>
            <a:r>
              <a:rPr lang="es-ES" dirty="0">
                <a:solidFill>
                  <a:srgbClr val="202124"/>
                </a:solidFill>
                <a:latin typeface="arial" panose="020B0604020202020204" pitchFamily="34" charset="0"/>
              </a:rPr>
              <a:t>Esquema de seguridad del sistema de información, procesos de auditoria y copias de seguridad. </a:t>
            </a:r>
            <a:endParaRPr lang="es-ES" b="0" i="0" dirty="0">
              <a:solidFill>
                <a:srgbClr val="202124"/>
              </a:solidFill>
              <a:effectLst/>
              <a:latin typeface="arial" panose="020B0604020202020204" pitchFamily="34" charset="0"/>
            </a:endParaRPr>
          </a:p>
          <a:p>
            <a:pPr algn="l">
              <a:buFont typeface="Arial" panose="020B0604020202020204" pitchFamily="34" charset="0"/>
              <a:buChar char="•"/>
            </a:pPr>
            <a:endParaRPr lang="es-ES" b="0" i="0" dirty="0">
              <a:solidFill>
                <a:srgbClr val="202124"/>
              </a:solidFill>
              <a:effectLst/>
              <a:latin typeface="arial" panose="020B0604020202020204" pitchFamily="34" charset="0"/>
            </a:endParaRPr>
          </a:p>
          <a:p>
            <a:pPr algn="l">
              <a:buFont typeface="Arial" panose="020B0604020202020204" pitchFamily="34" charset="0"/>
              <a:buChar char="•"/>
            </a:pPr>
            <a:r>
              <a:rPr lang="es-ES" dirty="0">
                <a:solidFill>
                  <a:srgbClr val="202124"/>
                </a:solidFill>
                <a:latin typeface="arial" panose="020B0604020202020204" pitchFamily="34" charset="0"/>
              </a:rPr>
              <a:t> </a:t>
            </a:r>
            <a:r>
              <a:rPr lang="es-ES" b="1" dirty="0">
                <a:solidFill>
                  <a:srgbClr val="202124"/>
                </a:solidFill>
                <a:latin typeface="arial" panose="020B0604020202020204" pitchFamily="34" charset="0"/>
              </a:rPr>
              <a:t>Interfaz – Tecnologías aplicadas. </a:t>
            </a:r>
            <a:r>
              <a:rPr lang="es-ES" dirty="0">
                <a:solidFill>
                  <a:srgbClr val="202124"/>
                </a:solidFill>
                <a:latin typeface="arial" panose="020B0604020202020204" pitchFamily="34" charset="0"/>
              </a:rPr>
              <a:t>Diseño de la interfaz o capa de presentación (Front-</a:t>
            </a:r>
            <a:r>
              <a:rPr lang="es-ES" dirty="0" err="1">
                <a:solidFill>
                  <a:srgbClr val="202124"/>
                </a:solidFill>
                <a:latin typeface="arial" panose="020B0604020202020204" pitchFamily="34" charset="0"/>
              </a:rPr>
              <a:t>End</a:t>
            </a:r>
            <a:r>
              <a:rPr lang="es-ES" dirty="0">
                <a:solidFill>
                  <a:srgbClr val="202124"/>
                </a:solidFill>
                <a:latin typeface="arial" panose="020B0604020202020204" pitchFamily="34" charset="0"/>
              </a:rPr>
              <a:t>)  </a:t>
            </a:r>
          </a:p>
          <a:p>
            <a:pPr algn="l"/>
            <a:endParaRPr lang="es-ES" b="1" dirty="0">
              <a:solidFill>
                <a:srgbClr val="202124"/>
              </a:solidFill>
              <a:latin typeface="arial" panose="020B0604020202020204" pitchFamily="34" charset="0"/>
            </a:endParaRPr>
          </a:p>
          <a:p>
            <a:pPr algn="l">
              <a:buFont typeface="Arial" panose="020B0604020202020204" pitchFamily="34" charset="0"/>
              <a:buChar char="•"/>
            </a:pPr>
            <a:endParaRPr lang="es-ES" i="0" dirty="0">
              <a:solidFill>
                <a:srgbClr val="333333"/>
              </a:solidFill>
              <a:effectLst/>
              <a:latin typeface="Helvetica Neue"/>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algn="just"/>
            <a:endParaRPr lang="es-CO" sz="1200" b="1" dirty="0">
              <a:solidFill>
                <a:schemeClr val="accent1">
                  <a:lumMod val="50000"/>
                </a:schemeClr>
              </a:solidFill>
              <a:latin typeface="Ubuntu" panose="020B0504030602030204" pitchFamily="34" charset="0"/>
            </a:endParaRPr>
          </a:p>
        </p:txBody>
      </p:sp>
      <p:pic>
        <p:nvPicPr>
          <p:cNvPr id="16" name="Imagen 15">
            <a:extLst>
              <a:ext uri="{FF2B5EF4-FFF2-40B4-BE49-F238E27FC236}">
                <a16:creationId xmlns:a16="http://schemas.microsoft.com/office/drawing/2014/main" id="{14D9186B-2F01-4022-8612-3D12D3ED7F4D}"/>
              </a:ext>
            </a:extLst>
          </p:cNvPr>
          <p:cNvPicPr>
            <a:picLocks noChangeAspect="1"/>
          </p:cNvPicPr>
          <p:nvPr/>
        </p:nvPicPr>
        <p:blipFill>
          <a:blip r:embed="rId2"/>
          <a:stretch>
            <a:fillRect/>
          </a:stretch>
        </p:blipFill>
        <p:spPr>
          <a:xfrm>
            <a:off x="10101426" y="1440896"/>
            <a:ext cx="1733529" cy="2309469"/>
          </a:xfrm>
          <a:prstGeom prst="rect">
            <a:avLst/>
          </a:prstGeom>
        </p:spPr>
      </p:pic>
      <p:sp>
        <p:nvSpPr>
          <p:cNvPr id="17" name="CuadroTexto 16">
            <a:extLst>
              <a:ext uri="{FF2B5EF4-FFF2-40B4-BE49-F238E27FC236}">
                <a16:creationId xmlns:a16="http://schemas.microsoft.com/office/drawing/2014/main" id="{EB5CD6A1-A61B-4B28-B7CE-56C56E81F337}"/>
              </a:ext>
            </a:extLst>
          </p:cNvPr>
          <p:cNvSpPr txBox="1"/>
          <p:nvPr/>
        </p:nvSpPr>
        <p:spPr>
          <a:xfrm>
            <a:off x="3728926" y="442241"/>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2949646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ADFD5ECE-F2FC-4643-8FD9-975F730EA7B6}"/>
              </a:ext>
            </a:extLst>
          </p:cNvPr>
          <p:cNvSpPr/>
          <p:nvPr/>
        </p:nvSpPr>
        <p:spPr>
          <a:xfrm>
            <a:off x="7540487" y="476557"/>
            <a:ext cx="4200939"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Conceptual Base de Datos</a:t>
            </a:r>
            <a:endParaRPr lang="es-CO" dirty="0"/>
          </a:p>
        </p:txBody>
      </p:sp>
      <p:sp>
        <p:nvSpPr>
          <p:cNvPr id="6" name="CuadroTexto 5">
            <a:extLst>
              <a:ext uri="{FF2B5EF4-FFF2-40B4-BE49-F238E27FC236}">
                <a16:creationId xmlns:a16="http://schemas.microsoft.com/office/drawing/2014/main" id="{FEE70CB0-36A3-4FD5-A49B-FA236EE32546}"/>
              </a:ext>
            </a:extLst>
          </p:cNvPr>
          <p:cNvSpPr txBox="1"/>
          <p:nvPr/>
        </p:nvSpPr>
        <p:spPr>
          <a:xfrm>
            <a:off x="7002213" y="14892"/>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pic>
        <p:nvPicPr>
          <p:cNvPr id="8" name="Imagen 3" descr="Diagrama&#10;&#10;Descripción generada automáticamente">
            <a:extLst>
              <a:ext uri="{FF2B5EF4-FFF2-40B4-BE49-F238E27FC236}">
                <a16:creationId xmlns:a16="http://schemas.microsoft.com/office/drawing/2014/main" id="{A5A6ACD6-BDFA-4A6F-85DD-E6AFBDB3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81" y="938222"/>
            <a:ext cx="7165975" cy="58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178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883DB-8DB4-3D4C-8462-C538069C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18"/>
            <a:ext cx="12192000" cy="6858000"/>
          </a:xfrm>
          <a:prstGeom prst="rect">
            <a:avLst/>
          </a:prstGeom>
        </p:spPr>
      </p:pic>
      <p:sp>
        <p:nvSpPr>
          <p:cNvPr id="5" name="Rectángulo: esquinas redondeadas 4">
            <a:extLst>
              <a:ext uri="{FF2B5EF4-FFF2-40B4-BE49-F238E27FC236}">
                <a16:creationId xmlns:a16="http://schemas.microsoft.com/office/drawing/2014/main" id="{ADFD5ECE-F2FC-4643-8FD9-975F730EA7B6}"/>
              </a:ext>
            </a:extLst>
          </p:cNvPr>
          <p:cNvSpPr/>
          <p:nvPr/>
        </p:nvSpPr>
        <p:spPr>
          <a:xfrm>
            <a:off x="3227091" y="954667"/>
            <a:ext cx="5459896" cy="461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Diagramas de Clase: Ejemplo 1 </a:t>
            </a:r>
            <a:endParaRPr lang="es-CO" dirty="0"/>
          </a:p>
        </p:txBody>
      </p:sp>
      <p:sp>
        <p:nvSpPr>
          <p:cNvPr id="9" name="CuadroTexto 8">
            <a:extLst>
              <a:ext uri="{FF2B5EF4-FFF2-40B4-BE49-F238E27FC236}">
                <a16:creationId xmlns:a16="http://schemas.microsoft.com/office/drawing/2014/main" id="{78EE97BD-11EE-4C87-8066-C9075FE712EB}"/>
              </a:ext>
            </a:extLst>
          </p:cNvPr>
          <p:cNvSpPr txBox="1"/>
          <p:nvPr/>
        </p:nvSpPr>
        <p:spPr>
          <a:xfrm>
            <a:off x="377984" y="1679856"/>
            <a:ext cx="10546873" cy="4154984"/>
          </a:xfrm>
          <a:prstGeom prst="rect">
            <a:avLst/>
          </a:prstGeom>
          <a:noFill/>
        </p:spPr>
        <p:txBody>
          <a:bodyPr wrap="square" rtlCol="0">
            <a:spAutoFit/>
          </a:bodyPr>
          <a:lstStyle/>
          <a:p>
            <a:pPr algn="just"/>
            <a:r>
              <a:rPr lang="es-ES" sz="1200" b="1" dirty="0">
                <a:solidFill>
                  <a:schemeClr val="accent1">
                    <a:lumMod val="50000"/>
                  </a:schemeClr>
                </a:solidFill>
                <a:latin typeface="Ubuntu" panose="020B0504030602030204" pitchFamily="34" charset="0"/>
              </a:rPr>
              <a:t> </a:t>
            </a:r>
            <a:r>
              <a:rPr lang="es-ES" sz="1800" b="0" i="0" u="none" strike="noStrike" baseline="0" dirty="0">
                <a:solidFill>
                  <a:srgbClr val="00000A"/>
                </a:solidFill>
                <a:latin typeface="Calibri" panose="020F0502020204030204" pitchFamily="34" charset="0"/>
              </a:rPr>
              <a:t>Representa mediante un diagrama de clases la siguiente especificación.</a:t>
            </a:r>
          </a:p>
          <a:p>
            <a:pPr algn="just"/>
            <a:endParaRPr lang="es-ES" sz="1800" b="0" i="0" u="none" strike="noStrike" baseline="0" dirty="0">
              <a:solidFill>
                <a:srgbClr val="00000A"/>
              </a:solidFill>
              <a:latin typeface="Calibri" panose="020F0502020204030204" pitchFamily="34" charset="0"/>
            </a:endParaRPr>
          </a:p>
          <a:p>
            <a:pPr algn="just"/>
            <a:r>
              <a:rPr lang="es-ES" sz="1800" b="0" i="0" u="none" strike="noStrike" baseline="0" dirty="0">
                <a:solidFill>
                  <a:srgbClr val="00000A"/>
                </a:solidFill>
                <a:latin typeface="Calibri" panose="020F0502020204030204" pitchFamily="34" charset="0"/>
              </a:rPr>
              <a:t>Una aplicación necesita almacenar información sobre empresas, sus empleados y sus clientes. Las empresas tiene  un identificador y nombre. Ambos (empleados y sus clientes) se caracterizan por su identificación, nombre, edad. Los empleados tienen un salario.  </a:t>
            </a:r>
            <a:r>
              <a:rPr lang="es-ES" dirty="0">
                <a:solidFill>
                  <a:srgbClr val="00000A"/>
                </a:solidFill>
                <a:latin typeface="Calibri" panose="020F0502020204030204" pitchFamily="34" charset="0"/>
              </a:rPr>
              <a:t>El empleado tiene una experiencia, de la cual se conoce la descripción y tiempo y el cliente posee un historial de ventas, de las cuales se conoce una descripción y valor vendido.  </a:t>
            </a:r>
            <a:r>
              <a:rPr lang="es-ES" sz="1800" b="0" i="0" u="none" strike="noStrike" baseline="0" dirty="0">
                <a:solidFill>
                  <a:srgbClr val="00000A"/>
                </a:solidFill>
                <a:latin typeface="Calibri" panose="020F0502020204030204" pitchFamily="34" charset="0"/>
              </a:rPr>
              <a:t>De los clientes, además se necesita conocer su teléfono de contacto y el correo electrónico. La aplicación necesita mostrar los datos de empresas, empleados, experiencia, clientes e historial de ventas.  </a:t>
            </a:r>
            <a:endParaRPr lang="es-CO" sz="1200" b="1" dirty="0">
              <a:solidFill>
                <a:schemeClr val="accent1">
                  <a:lumMod val="50000"/>
                </a:schemeClr>
              </a:solidFill>
              <a:latin typeface="Ubuntu" panose="020B0504030602030204" pitchFamily="34" charset="0"/>
            </a:endParaRPr>
          </a:p>
          <a:p>
            <a:pPr marL="171450" indent="-171450" algn="just">
              <a:buFontTx/>
              <a:buChar char="-"/>
            </a:pPr>
            <a:endParaRPr lang="es-CO" sz="1200" b="1" dirty="0">
              <a:solidFill>
                <a:schemeClr val="accent1">
                  <a:lumMod val="50000"/>
                </a:schemeClr>
              </a:solidFill>
              <a:latin typeface="Ubuntu" panose="020B0504030602030204" pitchFamily="34" charset="0"/>
            </a:endParaRPr>
          </a:p>
          <a:p>
            <a:pPr algn="just"/>
            <a:r>
              <a:rPr lang="es-CO" dirty="0">
                <a:solidFill>
                  <a:srgbClr val="00000A"/>
                </a:solidFill>
                <a:latin typeface="Calibri" panose="020F0502020204030204" pitchFamily="34" charset="0"/>
              </a:rPr>
              <a:t>Además, sobre las empresas, empleados y clientes se deben realizar las operaciones de incluir, modificar y eliminar. A los empleados se les debe realizar un proceso periódico de incremento de salario y a los clientes se les aplica un proceso de sanción, cuando no cumplen con las metas estipuladas o comenten alguna falta.</a:t>
            </a:r>
          </a:p>
          <a:p>
            <a:pPr algn="just"/>
            <a:endParaRPr lang="es-CO" dirty="0">
              <a:solidFill>
                <a:srgbClr val="00000A"/>
              </a:solidFill>
              <a:latin typeface="Calibri" panose="020F0502020204030204" pitchFamily="34" charset="0"/>
            </a:endParaRPr>
          </a:p>
          <a:p>
            <a:pPr algn="just"/>
            <a:r>
              <a:rPr lang="es-CO" dirty="0">
                <a:solidFill>
                  <a:srgbClr val="00000A"/>
                </a:solidFill>
                <a:latin typeface="Calibri" panose="020F0502020204030204" pitchFamily="34" charset="0"/>
              </a:rPr>
              <a:t>Es importante el proceso de actualización de la experiencia para los empleados y el historial de ventas para los clientes.</a:t>
            </a:r>
          </a:p>
        </p:txBody>
      </p:sp>
      <p:sp>
        <p:nvSpPr>
          <p:cNvPr id="6" name="CuadroTexto 5">
            <a:extLst>
              <a:ext uri="{FF2B5EF4-FFF2-40B4-BE49-F238E27FC236}">
                <a16:creationId xmlns:a16="http://schemas.microsoft.com/office/drawing/2014/main" id="{AFAC2D23-C799-4FF5-AFE5-773594D38A1D}"/>
              </a:ext>
            </a:extLst>
          </p:cNvPr>
          <p:cNvSpPr txBox="1"/>
          <p:nvPr/>
        </p:nvSpPr>
        <p:spPr>
          <a:xfrm>
            <a:off x="3768682" y="393976"/>
            <a:ext cx="6699747" cy="461665"/>
          </a:xfrm>
          <a:prstGeom prst="rect">
            <a:avLst/>
          </a:prstGeom>
          <a:noFill/>
        </p:spPr>
        <p:txBody>
          <a:bodyPr wrap="square" rtlCol="0">
            <a:spAutoFit/>
          </a:bodyPr>
          <a:lstStyle/>
          <a:p>
            <a:r>
              <a:rPr lang="es-ES" sz="2400" b="1" dirty="0">
                <a:solidFill>
                  <a:srgbClr val="FF0062"/>
                </a:solidFill>
                <a:latin typeface="Ubuntu" panose="020B0504030602030204" pitchFamily="34" charset="0"/>
              </a:rPr>
              <a:t>Tema: Ciclo de Vida del Software</a:t>
            </a:r>
          </a:p>
        </p:txBody>
      </p:sp>
    </p:spTree>
    <p:extLst>
      <p:ext uri="{BB962C8B-B14F-4D97-AF65-F5344CB8AC3E}">
        <p14:creationId xmlns:p14="http://schemas.microsoft.com/office/powerpoint/2010/main" val="2872945622"/>
      </p:ext>
    </p:extLst>
  </p:cSld>
  <p:clrMapOvr>
    <a:masterClrMapping/>
  </p:clrMapOvr>
</p:sld>
</file>

<file path=ppt/theme/theme1.xml><?xml version="1.0" encoding="utf-8"?>
<a:theme xmlns:a="http://schemas.openxmlformats.org/drawingml/2006/main" name="Retrospección">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8746</TotalTime>
  <Words>2628</Words>
  <Application>Microsoft Office PowerPoint</Application>
  <PresentationFormat>Panorámica</PresentationFormat>
  <Paragraphs>173</Paragraphs>
  <Slides>36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36</vt:i4>
      </vt:variant>
    </vt:vector>
  </HeadingPairs>
  <TitlesOfParts>
    <vt:vector size="46" baseType="lpstr">
      <vt:lpstr>Helvetica Neue</vt:lpstr>
      <vt:lpstr>Ubuntu</vt:lpstr>
      <vt:lpstr>arial</vt:lpstr>
      <vt:lpstr>Roboto</vt:lpstr>
      <vt:lpstr>OpenSansRegular</vt:lpstr>
      <vt:lpstr>arial</vt:lpstr>
      <vt:lpstr>Calibri</vt:lpstr>
      <vt:lpstr>helvetica</vt:lpstr>
      <vt:lpstr>Calibri Light</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Camilo Rodriguez</cp:lastModifiedBy>
  <cp:revision>690</cp:revision>
  <dcterms:created xsi:type="dcterms:W3CDTF">2021-04-09T17:18:33Z</dcterms:created>
  <dcterms:modified xsi:type="dcterms:W3CDTF">2022-08-01T23:04:42Z</dcterms:modified>
</cp:coreProperties>
</file>